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1" r:id="rId1"/>
  </p:sldMasterIdLst>
  <p:notesMasterIdLst>
    <p:notesMasterId r:id="rId35"/>
  </p:notesMasterIdLst>
  <p:sldIdLst>
    <p:sldId id="261" r:id="rId2"/>
    <p:sldId id="297" r:id="rId3"/>
    <p:sldId id="298" r:id="rId4"/>
    <p:sldId id="334" r:id="rId5"/>
    <p:sldId id="335" r:id="rId6"/>
    <p:sldId id="336" r:id="rId7"/>
    <p:sldId id="337" r:id="rId8"/>
    <p:sldId id="333" r:id="rId9"/>
    <p:sldId id="299" r:id="rId10"/>
    <p:sldId id="300" r:id="rId11"/>
    <p:sldId id="301" r:id="rId12"/>
    <p:sldId id="338" r:id="rId13"/>
    <p:sldId id="302" r:id="rId14"/>
    <p:sldId id="343" r:id="rId15"/>
    <p:sldId id="344" r:id="rId16"/>
    <p:sldId id="345" r:id="rId17"/>
    <p:sldId id="307" r:id="rId18"/>
    <p:sldId id="311" r:id="rId19"/>
    <p:sldId id="318" r:id="rId20"/>
    <p:sldId id="312" r:id="rId21"/>
    <p:sldId id="320" r:id="rId22"/>
    <p:sldId id="313" r:id="rId23"/>
    <p:sldId id="316" r:id="rId24"/>
    <p:sldId id="342" r:id="rId25"/>
    <p:sldId id="327" r:id="rId26"/>
    <p:sldId id="340" r:id="rId27"/>
    <p:sldId id="341" r:id="rId28"/>
    <p:sldId id="339" r:id="rId29"/>
    <p:sldId id="328" r:id="rId30"/>
    <p:sldId id="329" r:id="rId31"/>
    <p:sldId id="330" r:id="rId32"/>
    <p:sldId id="331" r:id="rId33"/>
    <p:sldId id="346" r:id="rId34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3300"/>
    <a:srgbClr val="CC3300"/>
    <a:srgbClr val="FF3300"/>
    <a:srgbClr val="FFCC66"/>
    <a:srgbClr val="CC6600"/>
    <a:srgbClr val="FFFF99"/>
    <a:srgbClr val="FFFF00"/>
    <a:srgbClr val="FFFF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312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s-ES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s-ES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s-ES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070D169-408E-47BE-AD03-F25E922EF0CE}" type="slidenum">
              <a:rPr lang="es-ES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623175" cy="1752600"/>
          </a:xfrm>
        </p:spPr>
        <p:txBody>
          <a:bodyPr/>
          <a:lstStyle>
            <a:lvl1pPr>
              <a:defRPr sz="5000"/>
            </a:lvl1pPr>
          </a:lstStyle>
          <a:p>
            <a:r>
              <a:rPr lang="es-ES" altLang="en-US" smtClean="0"/>
              <a:t>Haga clic para modificar el estilo de título del patrón</a:t>
            </a:r>
            <a:endParaRPr lang="es-ES" altLang="en-US"/>
          </a:p>
        </p:txBody>
      </p:sp>
      <p:sp>
        <p:nvSpPr>
          <p:cNvPr id="2969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r>
              <a:rPr lang="es-ES" altLang="en-US" smtClean="0"/>
              <a:t>Haga clic para modificar el estilo de subtítulo del patrón</a:t>
            </a:r>
            <a:endParaRPr lang="es-ES" altLang="en-US"/>
          </a:p>
        </p:txBody>
      </p:sp>
      <p:sp>
        <p:nvSpPr>
          <p:cNvPr id="296964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296965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296966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A3007E1C-BD22-43F8-8737-021D8B2AE75D}" type="slidenum">
              <a:rPr lang="es-ES" altLang="en-US"/>
              <a:pPr/>
              <a:t>‹Nº›</a:t>
            </a:fld>
            <a:endParaRPr lang="es-ES" altLang="en-US"/>
          </a:p>
        </p:txBody>
      </p:sp>
      <p:sp>
        <p:nvSpPr>
          <p:cNvPr id="296967" name="Freeform 7"/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s-CO"/>
          </a:p>
        </p:txBody>
      </p:sp>
      <p:sp>
        <p:nvSpPr>
          <p:cNvPr id="296968" name="Line 8"/>
          <p:cNvSpPr>
            <a:spLocks noChangeShapeType="1"/>
          </p:cNvSpPr>
          <p:nvPr/>
        </p:nvSpPr>
        <p:spPr bwMode="auto">
          <a:xfrm>
            <a:off x="1981200" y="3962400"/>
            <a:ext cx="651192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CO"/>
          </a:p>
        </p:txBody>
      </p:sp>
    </p:spTree>
  </p:cSld>
  <p:clrMapOvr>
    <a:masterClrMapping/>
  </p:clrMapOvr>
  <p:transition spd="med">
    <p:split orient="vert" dir="in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DC3782-B52C-4704-A067-5F7C85C8CC77}" type="slidenum">
              <a:rPr lang="es-ES" altLang="en-US"/>
              <a:pPr/>
              <a:t>‹Nº›</a:t>
            </a:fld>
            <a:endParaRPr lang="es-ES" altLang="en-US"/>
          </a:p>
        </p:txBody>
      </p:sp>
    </p:spTree>
  </p:cSld>
  <p:clrMapOvr>
    <a:masterClrMapping/>
  </p:clrMapOvr>
  <p:transition spd="med">
    <p:split orient="vert" dir="in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7D3E96-2EBF-4C87-9CD4-A6864652D07E}" type="slidenum">
              <a:rPr lang="es-ES" altLang="en-US"/>
              <a:pPr/>
              <a:t>‹Nº›</a:t>
            </a:fld>
            <a:endParaRPr lang="es-ES" altLang="en-US"/>
          </a:p>
        </p:txBody>
      </p:sp>
    </p:spTree>
  </p:cSld>
  <p:clrMapOvr>
    <a:masterClrMapping/>
  </p:clrMapOvr>
  <p:transition spd="med">
    <p:split orient="vert" dir="in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9457DE-38DD-4E37-A80C-093F3B9CA11A}" type="slidenum">
              <a:rPr lang="es-ES" altLang="en-US"/>
              <a:pPr/>
              <a:t>‹Nº›</a:t>
            </a:fld>
            <a:endParaRPr lang="es-ES" altLang="en-US"/>
          </a:p>
        </p:txBody>
      </p:sp>
    </p:spTree>
  </p:cSld>
  <p:clrMapOvr>
    <a:masterClrMapping/>
  </p:clrMapOvr>
  <p:transition spd="med">
    <p:split orient="vert" dir="in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D3081F-F092-4E05-B340-0D7BABB670F7}" type="slidenum">
              <a:rPr lang="es-ES" altLang="en-US"/>
              <a:pPr/>
              <a:t>‹Nº›</a:t>
            </a:fld>
            <a:endParaRPr lang="es-ES" altLang="en-US"/>
          </a:p>
        </p:txBody>
      </p:sp>
    </p:spTree>
  </p:cSld>
  <p:clrMapOvr>
    <a:masterClrMapping/>
  </p:clrMapOvr>
  <p:transition spd="med">
    <p:split orient="vert" dir="in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7647C5-9304-45BE-A7D2-5B9F8517F0E3}" type="slidenum">
              <a:rPr lang="es-ES" altLang="en-US"/>
              <a:pPr/>
              <a:t>‹Nº›</a:t>
            </a:fld>
            <a:endParaRPr lang="es-ES" altLang="en-US"/>
          </a:p>
        </p:txBody>
      </p:sp>
    </p:spTree>
  </p:cSld>
  <p:clrMapOvr>
    <a:masterClrMapping/>
  </p:clrMapOvr>
  <p:transition spd="med">
    <p:split orient="vert" dir="in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45CC5A-A019-4E45-94EF-E7A3B4FBA946}" type="slidenum">
              <a:rPr lang="es-ES" altLang="en-US"/>
              <a:pPr/>
              <a:t>‹Nº›</a:t>
            </a:fld>
            <a:endParaRPr lang="es-ES" altLang="en-US"/>
          </a:p>
        </p:txBody>
      </p:sp>
    </p:spTree>
  </p:cSld>
  <p:clrMapOvr>
    <a:masterClrMapping/>
  </p:clrMapOvr>
  <p:transition spd="med">
    <p:split orient="vert" dir="in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79EAC5-5F96-4357-86BA-99AF722EF1B5}" type="slidenum">
              <a:rPr lang="es-ES" altLang="en-US"/>
              <a:pPr/>
              <a:t>‹Nº›</a:t>
            </a:fld>
            <a:endParaRPr lang="es-ES" altLang="en-US"/>
          </a:p>
        </p:txBody>
      </p:sp>
    </p:spTree>
  </p:cSld>
  <p:clrMapOvr>
    <a:masterClrMapping/>
  </p:clrMapOvr>
  <p:transition spd="med">
    <p:split orient="vert" dir="in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423CAA-6731-4129-AD8F-8F1F21B3CCD5}" type="slidenum">
              <a:rPr lang="es-ES" altLang="en-US"/>
              <a:pPr/>
              <a:t>‹Nº›</a:t>
            </a:fld>
            <a:endParaRPr lang="es-ES" altLang="en-US"/>
          </a:p>
        </p:txBody>
      </p:sp>
    </p:spTree>
  </p:cSld>
  <p:clrMapOvr>
    <a:masterClrMapping/>
  </p:clrMapOvr>
  <p:transition spd="med">
    <p:split orient="vert" dir="in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D256D7-6B4A-459F-B4F4-E7743D01FC9E}" type="slidenum">
              <a:rPr lang="es-ES" altLang="en-US"/>
              <a:pPr/>
              <a:t>‹Nº›</a:t>
            </a:fld>
            <a:endParaRPr lang="es-ES" altLang="en-US"/>
          </a:p>
        </p:txBody>
      </p:sp>
    </p:spTree>
  </p:cSld>
  <p:clrMapOvr>
    <a:masterClrMapping/>
  </p:clrMapOvr>
  <p:transition spd="med">
    <p:split orient="vert" dir="in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40396F-B8B6-44BA-B892-C2E1114DE452}" type="slidenum">
              <a:rPr lang="es-ES" altLang="en-US"/>
              <a:pPr/>
              <a:t>‹Nº›</a:t>
            </a:fld>
            <a:endParaRPr lang="es-ES" altLang="en-US"/>
          </a:p>
        </p:txBody>
      </p:sp>
    </p:spTree>
  </p:cSld>
  <p:clrMapOvr>
    <a:masterClrMapping/>
  </p:clrMapOvr>
  <p:transition spd="med">
    <p:split orient="vert" dir="in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9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 smtClean="0"/>
              <a:t>Haga clic para cambiar el estilo de título	</a:t>
            </a:r>
          </a:p>
        </p:txBody>
      </p:sp>
      <p:sp>
        <p:nvSpPr>
          <p:cNvPr id="2959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 smtClean="0"/>
              <a:t>Haga clic para modificar el estilo de texto del patrón</a:t>
            </a:r>
          </a:p>
          <a:p>
            <a:pPr lvl="1"/>
            <a:r>
              <a:rPr lang="es-ES" altLang="en-US" smtClean="0"/>
              <a:t>Segundo nivel</a:t>
            </a:r>
          </a:p>
          <a:p>
            <a:pPr lvl="2"/>
            <a:r>
              <a:rPr lang="es-ES" altLang="en-US" smtClean="0"/>
              <a:t>Tercer nivel</a:t>
            </a:r>
          </a:p>
          <a:p>
            <a:pPr lvl="3"/>
            <a:r>
              <a:rPr lang="es-ES" altLang="en-US" smtClean="0"/>
              <a:t>Cuarto nivel</a:t>
            </a:r>
          </a:p>
          <a:p>
            <a:pPr lvl="4"/>
            <a:r>
              <a:rPr lang="es-ES" altLang="en-US" smtClean="0"/>
              <a:t>Quinto nivel</a:t>
            </a:r>
          </a:p>
        </p:txBody>
      </p:sp>
      <p:sp>
        <p:nvSpPr>
          <p:cNvPr id="2959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+mj-lt"/>
              </a:defRPr>
            </a:lvl1pPr>
          </a:lstStyle>
          <a:p>
            <a:endParaRPr lang="es-ES" altLang="en-US"/>
          </a:p>
        </p:txBody>
      </p:sp>
      <p:sp>
        <p:nvSpPr>
          <p:cNvPr id="2959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+mj-lt"/>
              </a:defRPr>
            </a:lvl1pPr>
          </a:lstStyle>
          <a:p>
            <a:endParaRPr lang="es-ES" altLang="en-US"/>
          </a:p>
        </p:txBody>
      </p:sp>
      <p:sp>
        <p:nvSpPr>
          <p:cNvPr id="2959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+mj-lt"/>
              </a:defRPr>
            </a:lvl1pPr>
          </a:lstStyle>
          <a:p>
            <a:fld id="{4DEECAF0-29DC-4C67-B4D5-3A72D1ADA1BB}" type="slidenum">
              <a:rPr lang="es-ES" altLang="en-US"/>
              <a:pPr/>
              <a:t>‹Nº›</a:t>
            </a:fld>
            <a:endParaRPr lang="es-ES" altLang="en-US"/>
          </a:p>
        </p:txBody>
      </p:sp>
      <p:sp>
        <p:nvSpPr>
          <p:cNvPr id="295943" name="Freeform 7"/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s-CO"/>
          </a:p>
        </p:txBody>
      </p:sp>
      <p:sp>
        <p:nvSpPr>
          <p:cNvPr id="295944" name="Line 8"/>
          <p:cNvSpPr>
            <a:spLocks noChangeShapeType="1"/>
          </p:cNvSpPr>
          <p:nvPr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C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ransition spd="med">
    <p:split orient="vert" dir="in"/>
  </p:transition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600">
          <a:solidFill>
            <a:schemeClr val="tx1"/>
          </a:solidFill>
          <a:latin typeface="+mn-lt"/>
        </a:defRPr>
      </a:lvl2pPr>
      <a:lvl3pPr marL="1022350" indent="-35083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200">
          <a:solidFill>
            <a:schemeClr val="tx1"/>
          </a:solidFill>
          <a:latin typeface="+mn-lt"/>
        </a:defRPr>
      </a:lvl3pPr>
      <a:lvl4pPr marL="1339850" indent="-315913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 sz="2000">
          <a:solidFill>
            <a:schemeClr val="tx1"/>
          </a:solidFill>
          <a:latin typeface="+mn-lt"/>
        </a:defRPr>
      </a:lvl4pPr>
      <a:lvl5pPr marL="1681163" indent="-3397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138363" indent="-3397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95563" indent="-3397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052763" indent="-3397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509963" indent="-3397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7" name="Rectangle 9"/>
          <p:cNvSpPr>
            <a:spLocks noGrp="1" noChangeArrowheads="1"/>
          </p:cNvSpPr>
          <p:nvPr>
            <p:ph type="ctrTitle"/>
          </p:nvPr>
        </p:nvSpPr>
        <p:spPr>
          <a:xfrm>
            <a:off x="762000" y="1752600"/>
            <a:ext cx="7848600" cy="1676400"/>
          </a:xfrm>
        </p:spPr>
        <p:txBody>
          <a:bodyPr/>
          <a:lstStyle/>
          <a:p>
            <a:pPr algn="ctr"/>
            <a:r>
              <a:rPr lang="es-ES" sz="3800" b="1">
                <a:solidFill>
                  <a:srgbClr val="CC6600"/>
                </a:solidFill>
                <a:latin typeface="Tahoma" charset="0"/>
              </a:rPr>
              <a:t>ALIMENTACION Y NUTRICION EN INSTITUCIONES EDUCATIVAS SALUDABLES</a:t>
            </a:r>
            <a:endParaRPr lang="es-ES" sz="3800">
              <a:solidFill>
                <a:srgbClr val="CC6600"/>
              </a:solidFill>
              <a:latin typeface="Tahoma" charset="0"/>
            </a:endParaRPr>
          </a:p>
        </p:txBody>
      </p:sp>
      <p:sp>
        <p:nvSpPr>
          <p:cNvPr id="7179" name="Rectangle 11"/>
          <p:cNvSpPr>
            <a:spLocks noChangeArrowheads="1"/>
          </p:cNvSpPr>
          <p:nvPr/>
        </p:nvSpPr>
        <p:spPr bwMode="auto">
          <a:xfrm>
            <a:off x="4343400" y="5181600"/>
            <a:ext cx="4419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1"/>
          <a:lstStyle/>
          <a:p>
            <a:r>
              <a:rPr lang="es-ES_tradnl" sz="1400" b="1" i="1" dirty="0" smtClean="0">
                <a:solidFill>
                  <a:srgbClr val="CC6600"/>
                </a:solidFill>
                <a:latin typeface="Tahoma" charset="0"/>
              </a:rPr>
              <a:t>Luis </a:t>
            </a:r>
            <a:r>
              <a:rPr lang="es-ES_tradnl" sz="1400" b="1" i="1" dirty="0" smtClean="0">
                <a:solidFill>
                  <a:srgbClr val="CC6600"/>
                </a:solidFill>
                <a:latin typeface="Tahoma" charset="0"/>
              </a:rPr>
              <a:t>G</a:t>
            </a:r>
            <a:r>
              <a:rPr lang="es-ES_tradnl" sz="1400" b="1" i="1" dirty="0" smtClean="0">
                <a:solidFill>
                  <a:srgbClr val="CC6600"/>
                </a:solidFill>
                <a:latin typeface="Tahoma" charset="0"/>
              </a:rPr>
              <a:t>uillermo López castro</a:t>
            </a:r>
            <a:endParaRPr lang="es-ES_tradnl" sz="1400" b="1" i="1" dirty="0">
              <a:solidFill>
                <a:srgbClr val="CC6600"/>
              </a:solidFill>
              <a:latin typeface="Tahoma" charset="0"/>
            </a:endParaRPr>
          </a:p>
        </p:txBody>
      </p:sp>
    </p:spTree>
  </p:cSld>
  <p:clrMapOvr>
    <a:masterClrMapping/>
  </p:clrMapOvr>
  <p:transition spd="med"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7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7" grpId="0"/>
      <p:bldP spid="717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752600"/>
            <a:ext cx="4572000" cy="3962400"/>
          </a:xfrm>
        </p:spPr>
        <p:txBody>
          <a:bodyPr/>
          <a:lstStyle/>
          <a:p>
            <a:pPr marL="446088" indent="-357188">
              <a:buFont typeface="Wingdings" pitchFamily="2" charset="2"/>
              <a:buNone/>
            </a:pPr>
            <a:endParaRPr lang="es-ES_tradnl" sz="800">
              <a:latin typeface="Tahoma" charset="0"/>
            </a:endParaRPr>
          </a:p>
          <a:p>
            <a:pPr marL="446088" indent="-357188"/>
            <a:r>
              <a:rPr lang="es-ES_tradnl" sz="3200">
                <a:latin typeface="Tahoma" charset="0"/>
              </a:rPr>
              <a:t>Proceso consciente y voluntario </a:t>
            </a:r>
          </a:p>
          <a:p>
            <a:pPr marL="446088" indent="-357188"/>
            <a:r>
              <a:rPr lang="es-ES_tradnl" sz="3200">
                <a:latin typeface="Tahoma" charset="0"/>
              </a:rPr>
              <a:t>Elección de alimentos </a:t>
            </a:r>
          </a:p>
          <a:p>
            <a:pPr marL="446088" indent="-357188"/>
            <a:r>
              <a:rPr lang="es-ES_tradnl" sz="3200">
                <a:latin typeface="Tahoma" charset="0"/>
              </a:rPr>
              <a:t>Ingestión y satisfacción de necesidad de comer. </a:t>
            </a:r>
            <a:endParaRPr lang="es-ES" sz="3200">
              <a:latin typeface="Tahoma" charset="0"/>
            </a:endParaRPr>
          </a:p>
        </p:txBody>
      </p:sp>
      <p:pic>
        <p:nvPicPr>
          <p:cNvPr id="242701" name="Picture 13" descr="imagenes_de_bebes_Sq4I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7400" y="3200400"/>
            <a:ext cx="2743200" cy="2490788"/>
          </a:xfrm>
          <a:prstGeom prst="rect">
            <a:avLst/>
          </a:prstGeom>
          <a:noFill/>
        </p:spPr>
      </p:pic>
      <p:sp>
        <p:nvSpPr>
          <p:cNvPr id="242702" name="Rectangle 14"/>
          <p:cNvSpPr>
            <a:spLocks noChangeArrowheads="1"/>
          </p:cNvSpPr>
          <p:nvPr/>
        </p:nvSpPr>
        <p:spPr bwMode="auto">
          <a:xfrm>
            <a:off x="1219200" y="762000"/>
            <a:ext cx="6705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88900" algn="ctr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r>
              <a:rPr lang="es-ES_tradnl" sz="3200" b="1">
                <a:latin typeface="Tahoma" charset="0"/>
              </a:rPr>
              <a:t>ALIMENTACION</a:t>
            </a:r>
          </a:p>
        </p:txBody>
      </p:sp>
    </p:spTree>
  </p:cSld>
  <p:clrMapOvr>
    <a:masterClrMapping/>
  </p:clrMapOvr>
  <p:transition spd="med"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27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27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27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26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26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2426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426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426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2426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426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426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2426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2427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2427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2427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270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62400" y="1752600"/>
            <a:ext cx="4648200" cy="4038600"/>
          </a:xfrm>
        </p:spPr>
        <p:txBody>
          <a:bodyPr/>
          <a:lstStyle/>
          <a:p>
            <a:pPr marL="541338" indent="-365125" algn="ctr">
              <a:buFont typeface="Wingdings" pitchFamily="2" charset="2"/>
              <a:buNone/>
            </a:pPr>
            <a:endParaRPr lang="es-ES_tradnl" sz="800" b="1">
              <a:latin typeface="Tahoma" charset="0"/>
            </a:endParaRPr>
          </a:p>
          <a:p>
            <a:pPr marL="541338" indent="-365125"/>
            <a:r>
              <a:rPr lang="es-ES_tradnl">
                <a:latin typeface="Tahoma" charset="0"/>
              </a:rPr>
              <a:t>Proceso involuntario</a:t>
            </a:r>
          </a:p>
          <a:p>
            <a:pPr marL="541338" indent="-365125"/>
            <a:r>
              <a:rPr lang="es-ES_tradnl">
                <a:latin typeface="Tahoma" charset="0"/>
              </a:rPr>
              <a:t>Funciones armónicas y coordinadas entre si, que se efectúan en el interior del organismo</a:t>
            </a:r>
          </a:p>
          <a:p>
            <a:pPr marL="541338" indent="-365125"/>
            <a:r>
              <a:rPr lang="es-ES_tradnl">
                <a:latin typeface="Tahoma" charset="0"/>
              </a:rPr>
              <a:t>Mantener y conservar la vida.</a:t>
            </a:r>
            <a:endParaRPr lang="es-ES"/>
          </a:p>
        </p:txBody>
      </p:sp>
      <p:pic>
        <p:nvPicPr>
          <p:cNvPr id="243719" name="Picture 7" descr="int-24315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2209800"/>
            <a:ext cx="2895600" cy="2743200"/>
          </a:xfrm>
          <a:prstGeom prst="rect">
            <a:avLst/>
          </a:prstGeom>
          <a:noFill/>
        </p:spPr>
      </p:pic>
      <p:sp>
        <p:nvSpPr>
          <p:cNvPr id="243720" name="Rectangle 8"/>
          <p:cNvSpPr>
            <a:spLocks noChangeArrowheads="1"/>
          </p:cNvSpPr>
          <p:nvPr/>
        </p:nvSpPr>
        <p:spPr bwMode="auto">
          <a:xfrm>
            <a:off x="1219200" y="914400"/>
            <a:ext cx="6705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88900" algn="ctr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r>
              <a:rPr lang="es-ES_tradnl" sz="3200" b="1">
                <a:latin typeface="Tahoma" charset="0"/>
              </a:rPr>
              <a:t>NUTRICION</a:t>
            </a:r>
          </a:p>
        </p:txBody>
      </p:sp>
    </p:spTree>
  </p:cSld>
  <p:clrMapOvr>
    <a:masterClrMapping/>
  </p:clrMapOvr>
  <p:transition spd="med"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37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37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37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437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37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437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43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43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243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43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43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243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437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437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2437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3715" grpId="0" build="p"/>
      <p:bldP spid="24372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97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143000"/>
            <a:ext cx="7772400" cy="5029200"/>
          </a:xfrm>
        </p:spPr>
        <p:txBody>
          <a:bodyPr/>
          <a:lstStyle/>
          <a:p>
            <a:pPr marL="0" indent="0" defTabSz="393700">
              <a:buFont typeface="Wingdings" pitchFamily="2" charset="2"/>
              <a:buNone/>
            </a:pPr>
            <a:r>
              <a:rPr lang="es-ES_tradnl" sz="2800" b="1">
                <a:solidFill>
                  <a:schemeClr val="accent1"/>
                </a:solidFill>
                <a:latin typeface="Tahoma" charset="0"/>
              </a:rPr>
              <a:t>Alimento</a:t>
            </a:r>
            <a:endParaRPr lang="es-ES_tradnl" sz="2800" b="1">
              <a:solidFill>
                <a:srgbClr val="000099"/>
              </a:solidFill>
              <a:latin typeface="Tahoma" charset="0"/>
            </a:endParaRPr>
          </a:p>
          <a:p>
            <a:pPr marL="0" indent="0" defTabSz="393700">
              <a:buFont typeface="Wingdings" pitchFamily="2" charset="2"/>
              <a:buNone/>
            </a:pPr>
            <a:r>
              <a:rPr lang="es-ES_tradnl" sz="2800">
                <a:latin typeface="Tahoma" charset="0"/>
              </a:rPr>
              <a:t> Producto en estado natural o elaborado con características agradables para el consumo humano. Aportan nutrientes:</a:t>
            </a:r>
          </a:p>
          <a:p>
            <a:pPr marL="0" indent="0" defTabSz="393700"/>
            <a:r>
              <a:rPr lang="es-ES_tradnl" sz="2800">
                <a:latin typeface="Tahoma" charset="0"/>
              </a:rPr>
              <a:t> Energía</a:t>
            </a:r>
          </a:p>
          <a:p>
            <a:pPr marL="0" indent="0" defTabSz="393700"/>
            <a:r>
              <a:rPr lang="es-ES_tradnl" sz="2800">
                <a:latin typeface="Tahoma" charset="0"/>
              </a:rPr>
              <a:t> Macronutrientes:</a:t>
            </a:r>
          </a:p>
          <a:p>
            <a:pPr marL="0" indent="0" defTabSz="393700">
              <a:buFont typeface="Wingdings" pitchFamily="2" charset="2"/>
              <a:buNone/>
            </a:pPr>
            <a:r>
              <a:rPr lang="es-ES_tradnl" sz="2800">
                <a:latin typeface="Tahoma" charset="0"/>
              </a:rPr>
              <a:t>    lípidos, carbohidratos y proteínas.</a:t>
            </a:r>
          </a:p>
          <a:p>
            <a:pPr marL="0" indent="0" defTabSz="393700"/>
            <a:r>
              <a:rPr lang="es-ES_tradnl" sz="2800">
                <a:latin typeface="Tahoma" charset="0"/>
              </a:rPr>
              <a:t> Micronutrientes:</a:t>
            </a:r>
          </a:p>
          <a:p>
            <a:pPr marL="0" indent="0" defTabSz="393700">
              <a:buFont typeface="Wingdings" pitchFamily="2" charset="2"/>
              <a:buNone/>
            </a:pPr>
            <a:r>
              <a:rPr lang="es-ES_tradnl" sz="2800">
                <a:latin typeface="Tahoma" charset="0"/>
              </a:rPr>
              <a:t>    vitaminas y minerales.</a:t>
            </a:r>
          </a:p>
          <a:p>
            <a:pPr marL="0" indent="0" defTabSz="393700"/>
            <a:r>
              <a:rPr lang="es-ES_tradnl" sz="2800">
                <a:latin typeface="Tahoma" charset="0"/>
              </a:rPr>
              <a:t> Agua</a:t>
            </a:r>
            <a:endParaRPr lang="es-ES" sz="2800">
              <a:latin typeface="Tahoma" charset="0"/>
            </a:endParaRPr>
          </a:p>
        </p:txBody>
      </p:sp>
      <p:sp>
        <p:nvSpPr>
          <p:cNvPr id="339971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457200"/>
            <a:ext cx="8610600" cy="636588"/>
          </a:xfrm>
          <a:noFill/>
          <a:ln/>
        </p:spPr>
        <p:txBody>
          <a:bodyPr/>
          <a:lstStyle/>
          <a:p>
            <a:pPr algn="ctr"/>
            <a:r>
              <a:rPr lang="es-ES_tradnl" sz="2800" b="1">
                <a:solidFill>
                  <a:schemeClr val="tx1"/>
                </a:solidFill>
                <a:latin typeface="Tahoma" charset="0"/>
              </a:rPr>
              <a:t>VALOR NUTRICIONAL DE LOS ALIMENTOS</a:t>
            </a:r>
            <a:endParaRPr lang="es-ES" sz="2800" b="1">
              <a:solidFill>
                <a:schemeClr val="tx1"/>
              </a:solidFill>
              <a:latin typeface="Tahoma" charset="0"/>
            </a:endParaRPr>
          </a:p>
        </p:txBody>
      </p:sp>
    </p:spTree>
  </p:cSld>
  <p:clrMapOvr>
    <a:masterClrMapping/>
  </p:clrMapOvr>
  <p:transition spd="med"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99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99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99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9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399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399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399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9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399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399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399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9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399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399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3399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9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399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399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3399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9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399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399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399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9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399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399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3399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9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399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399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399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97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3997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3997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3997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997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229600" cy="685800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es-ES_tradnl" b="1">
                <a:latin typeface="Tahoma" charset="0"/>
              </a:rPr>
              <a:t>ALIMENTACION SALUDABLE</a:t>
            </a:r>
            <a:endParaRPr lang="es-ES" b="1">
              <a:latin typeface="Tahoma" charset="0"/>
            </a:endParaRPr>
          </a:p>
        </p:txBody>
      </p:sp>
      <p:sp>
        <p:nvSpPr>
          <p:cNvPr id="244741" name="Rectangle 5"/>
          <p:cNvSpPr>
            <a:spLocks noChangeArrowheads="1"/>
          </p:cNvSpPr>
          <p:nvPr/>
        </p:nvSpPr>
        <p:spPr bwMode="auto">
          <a:xfrm>
            <a:off x="609600" y="1752600"/>
            <a:ext cx="4724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539750" indent="-36195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s-ES_tradnl" sz="3000">
                <a:latin typeface="Tahoma" charset="0"/>
              </a:rPr>
              <a:t>Alimentación variada y en cantidades adecuadas</a:t>
            </a:r>
          </a:p>
          <a:p>
            <a:pPr marL="539750" indent="-36195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s-ES_tradnl" sz="3000">
                <a:latin typeface="Tahoma" charset="0"/>
              </a:rPr>
              <a:t>Aporte de macro - micronutrientes  y energía</a:t>
            </a:r>
          </a:p>
          <a:p>
            <a:pPr marL="539750" indent="-36195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s-ES_tradnl" sz="3000">
                <a:latin typeface="Tahoma" charset="0"/>
              </a:rPr>
              <a:t>Mejor calidad de vida en todas las edades</a:t>
            </a:r>
            <a:endParaRPr lang="es-ES" sz="3000">
              <a:latin typeface="Tahoma" charset="0"/>
            </a:endParaRPr>
          </a:p>
        </p:txBody>
      </p:sp>
      <p:pic>
        <p:nvPicPr>
          <p:cNvPr id="244744" name="Picture 8" descr="comiendo-verdura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2600" y="2362200"/>
            <a:ext cx="2971800" cy="290512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47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47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47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447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47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447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447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447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2447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447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447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2447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447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447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2447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4739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234" name="Rectangle 2"/>
          <p:cNvSpPr>
            <a:spLocks noGrp="1" noChangeArrowheads="1"/>
          </p:cNvSpPr>
          <p:nvPr>
            <p:ph idx="1"/>
          </p:nvPr>
        </p:nvSpPr>
        <p:spPr>
          <a:xfrm>
            <a:off x="4191000" y="1447800"/>
            <a:ext cx="4343400" cy="4191000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es-ES_tradnl" sz="3600" b="1"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rPr>
              <a:t>¿Qué combinaciones de alimentos podemos ofrecer a nuestros niños y niñas?</a:t>
            </a:r>
            <a:endParaRPr lang="es-ES" sz="3600" b="1">
              <a:effectLst>
                <a:outerShdw blurRad="38100" dist="38100" dir="2700000" algn="tl">
                  <a:srgbClr val="C0C0C0"/>
                </a:outerShdw>
              </a:effectLst>
              <a:latin typeface="Tahoma" charset="0"/>
            </a:endParaRPr>
          </a:p>
        </p:txBody>
      </p:sp>
      <p:pic>
        <p:nvPicPr>
          <p:cNvPr id="351235" name="Picture 3" descr="nino-comiend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1676400"/>
            <a:ext cx="2762250" cy="3810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12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12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51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512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512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51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123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258" name="Rectangle 2"/>
          <p:cNvSpPr>
            <a:spLocks noChangeArrowheads="1"/>
          </p:cNvSpPr>
          <p:nvPr/>
        </p:nvSpPr>
        <p:spPr bwMode="auto">
          <a:xfrm>
            <a:off x="457200" y="1828800"/>
            <a:ext cx="8153400" cy="609600"/>
          </a:xfrm>
          <a:prstGeom prst="rect">
            <a:avLst/>
          </a:prstGeom>
          <a:solidFill>
            <a:srgbClr val="FFCC66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CO"/>
          </a:p>
        </p:txBody>
      </p:sp>
      <p:sp>
        <p:nvSpPr>
          <p:cNvPr id="352259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762000"/>
            <a:ext cx="8229600" cy="636588"/>
          </a:xfrm>
        </p:spPr>
        <p:txBody>
          <a:bodyPr/>
          <a:lstStyle/>
          <a:p>
            <a:pPr algn="ctr"/>
            <a:r>
              <a:rPr lang="es-ES_tradnl" sz="3000" b="1">
                <a:solidFill>
                  <a:schemeClr val="tx1"/>
                </a:solidFill>
                <a:latin typeface="Tahoma" charset="0"/>
              </a:rPr>
              <a:t>Combinación Básica para el Desayuno</a:t>
            </a:r>
            <a:endParaRPr lang="es-ES" sz="3000" b="1">
              <a:solidFill>
                <a:schemeClr val="tx1"/>
              </a:solidFill>
              <a:latin typeface="Tahoma" charset="0"/>
            </a:endParaRPr>
          </a:p>
        </p:txBody>
      </p:sp>
      <p:sp>
        <p:nvSpPr>
          <p:cNvPr id="35226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153400" cy="533400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es-ES_tradnl" sz="2600">
                <a:latin typeface="Tahoma" charset="0"/>
              </a:rPr>
              <a:t>Lácteo + Cereal, tubérculo + Acompañante* + Fruta</a:t>
            </a:r>
            <a:endParaRPr lang="es-ES" sz="2600">
              <a:latin typeface="Tahoma" charset="0"/>
            </a:endParaRPr>
          </a:p>
        </p:txBody>
      </p:sp>
      <p:sp>
        <p:nvSpPr>
          <p:cNvPr id="352261" name="Rectangle 5"/>
          <p:cNvSpPr>
            <a:spLocks noChangeArrowheads="1"/>
          </p:cNvSpPr>
          <p:nvPr/>
        </p:nvSpPr>
        <p:spPr bwMode="auto">
          <a:xfrm>
            <a:off x="533400" y="2819400"/>
            <a:ext cx="8229600" cy="636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es-ES_tradnl">
                <a:latin typeface="Tahoma" charset="0"/>
              </a:rPr>
              <a:t>*El “acompañante” puede ser: aceitunas, palta, mantequilla, margarina, mermelada, huevo, entre otros.</a:t>
            </a:r>
            <a:endParaRPr lang="es-ES">
              <a:latin typeface="Tahoma" charset="0"/>
            </a:endParaRPr>
          </a:p>
        </p:txBody>
      </p:sp>
    </p:spTree>
  </p:cSld>
  <p:clrMapOvr>
    <a:masterClrMapping/>
  </p:clrMapOvr>
  <p:transition spd="med"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22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22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522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2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522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522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522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522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522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522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522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522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52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2258" grpId="0" animBg="1"/>
      <p:bldP spid="352259" grpId="0"/>
      <p:bldP spid="352260" grpId="0" build="p"/>
      <p:bldP spid="35226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282" name="Rectangle 2"/>
          <p:cNvSpPr>
            <a:spLocks noChangeArrowheads="1"/>
          </p:cNvSpPr>
          <p:nvPr/>
        </p:nvSpPr>
        <p:spPr bwMode="auto">
          <a:xfrm>
            <a:off x="457200" y="4495800"/>
            <a:ext cx="8153400" cy="762000"/>
          </a:xfrm>
          <a:prstGeom prst="rect">
            <a:avLst/>
          </a:prstGeom>
          <a:solidFill>
            <a:srgbClr val="FFCC66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CO"/>
          </a:p>
        </p:txBody>
      </p:sp>
      <p:sp>
        <p:nvSpPr>
          <p:cNvPr id="353283" name="Rectangle 3"/>
          <p:cNvSpPr>
            <a:spLocks noChangeArrowheads="1"/>
          </p:cNvSpPr>
          <p:nvPr/>
        </p:nvSpPr>
        <p:spPr bwMode="auto">
          <a:xfrm>
            <a:off x="381000" y="2895600"/>
            <a:ext cx="8077200" cy="838200"/>
          </a:xfrm>
          <a:prstGeom prst="rect">
            <a:avLst/>
          </a:prstGeom>
          <a:solidFill>
            <a:srgbClr val="FFCC66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CO"/>
          </a:p>
        </p:txBody>
      </p:sp>
      <p:sp>
        <p:nvSpPr>
          <p:cNvPr id="353284" name="Rectangle 4"/>
          <p:cNvSpPr>
            <a:spLocks noChangeArrowheads="1"/>
          </p:cNvSpPr>
          <p:nvPr/>
        </p:nvSpPr>
        <p:spPr bwMode="auto">
          <a:xfrm>
            <a:off x="381000" y="1219200"/>
            <a:ext cx="8305800" cy="838200"/>
          </a:xfrm>
          <a:prstGeom prst="rect">
            <a:avLst/>
          </a:prstGeom>
          <a:solidFill>
            <a:srgbClr val="FFCC66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CO"/>
          </a:p>
        </p:txBody>
      </p:sp>
      <p:sp>
        <p:nvSpPr>
          <p:cNvPr id="353285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685800"/>
          </a:xfrm>
        </p:spPr>
        <p:txBody>
          <a:bodyPr/>
          <a:lstStyle/>
          <a:p>
            <a:pPr algn="ctr"/>
            <a:r>
              <a:rPr lang="es-ES_tradnl" sz="3200" b="1">
                <a:solidFill>
                  <a:schemeClr val="tx1"/>
                </a:solidFill>
                <a:latin typeface="Tahoma" charset="0"/>
              </a:rPr>
              <a:t>Combinación para el Almuerzo/Cena</a:t>
            </a:r>
            <a:endParaRPr lang="es-ES" sz="3200" b="1">
              <a:solidFill>
                <a:schemeClr val="tx1"/>
              </a:solidFill>
              <a:latin typeface="Tahoma" charset="0"/>
            </a:endParaRPr>
          </a:p>
        </p:txBody>
      </p:sp>
      <p:sp>
        <p:nvSpPr>
          <p:cNvPr id="353286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304800" y="2133600"/>
            <a:ext cx="8229600" cy="720725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s-ES_tradnl" sz="1800">
                <a:latin typeface="Tahoma" charset="0"/>
              </a:rPr>
              <a:t>Ej: Arroz con lentejitas guisadas con papa y lomito saltado de pollo.</a:t>
            </a:r>
          </a:p>
          <a:p>
            <a:pPr>
              <a:buFont typeface="Wingdings" pitchFamily="2" charset="2"/>
              <a:buNone/>
            </a:pPr>
            <a:r>
              <a:rPr lang="es-ES_tradnl" sz="1800">
                <a:latin typeface="Tahoma" charset="0"/>
              </a:rPr>
              <a:t>     Ensalada de brócoli con tomate.</a:t>
            </a:r>
          </a:p>
          <a:p>
            <a:pPr>
              <a:buFont typeface="Wingdings" pitchFamily="2" charset="2"/>
              <a:buNone/>
            </a:pPr>
            <a:endParaRPr lang="es-ES_tradnl" sz="1800">
              <a:latin typeface="Tahoma" charset="0"/>
            </a:endParaRPr>
          </a:p>
          <a:p>
            <a:endParaRPr lang="es-ES"/>
          </a:p>
        </p:txBody>
      </p:sp>
      <p:sp>
        <p:nvSpPr>
          <p:cNvPr id="353287" name="Rectangle 7"/>
          <p:cNvSpPr>
            <a:spLocks noChangeArrowheads="1"/>
          </p:cNvSpPr>
          <p:nvPr/>
        </p:nvSpPr>
        <p:spPr bwMode="auto">
          <a:xfrm>
            <a:off x="609600" y="1219200"/>
            <a:ext cx="8229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endParaRPr lang="es-CO" sz="3400" b="1">
              <a:latin typeface="Tahoma" charset="0"/>
            </a:endParaRPr>
          </a:p>
        </p:txBody>
      </p:sp>
      <p:sp>
        <p:nvSpPr>
          <p:cNvPr id="353288" name="Rectangle 8"/>
          <p:cNvSpPr>
            <a:spLocks noChangeArrowheads="1"/>
          </p:cNvSpPr>
          <p:nvPr/>
        </p:nvSpPr>
        <p:spPr bwMode="auto">
          <a:xfrm>
            <a:off x="381000" y="1295400"/>
            <a:ext cx="8382000" cy="8223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s-ES_tradnl" sz="2400"/>
              <a:t>Carne o huevo + Cereal + Menestra + Tubérculo + 1 plato de frutas o verduras</a:t>
            </a:r>
            <a:endParaRPr lang="es-ES" sz="2400"/>
          </a:p>
        </p:txBody>
      </p:sp>
      <p:sp>
        <p:nvSpPr>
          <p:cNvPr id="353289" name="Rectangle 9"/>
          <p:cNvSpPr>
            <a:spLocks noChangeArrowheads="1"/>
          </p:cNvSpPr>
          <p:nvPr/>
        </p:nvSpPr>
        <p:spPr bwMode="auto">
          <a:xfrm>
            <a:off x="304800" y="2895600"/>
            <a:ext cx="82296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r>
              <a:rPr lang="es-ES_tradnl" sz="2400">
                <a:latin typeface="Tahoma" charset="0"/>
              </a:rPr>
              <a:t>Carne o huevo + Cereal + Tubérculo + 1 plato de frutas y verduras</a:t>
            </a: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endParaRPr lang="es-ES_tradnl">
              <a:latin typeface="Tahoma" charset="0"/>
            </a:endParaRP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endParaRPr lang="es-ES" sz="3000"/>
          </a:p>
        </p:txBody>
      </p:sp>
      <p:sp>
        <p:nvSpPr>
          <p:cNvPr id="353290" name="Rectangle 10"/>
          <p:cNvSpPr>
            <a:spLocks noChangeArrowheads="1"/>
          </p:cNvSpPr>
          <p:nvPr/>
        </p:nvSpPr>
        <p:spPr bwMode="auto">
          <a:xfrm>
            <a:off x="457200" y="4495800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r>
              <a:rPr lang="es-ES_tradnl" sz="2400">
                <a:latin typeface="Tahoma" charset="0"/>
              </a:rPr>
              <a:t>Carne o huevo + cereal + Menestra + 1 plato de frutas y verduras</a:t>
            </a:r>
            <a:endParaRPr lang="es-ES" sz="3000"/>
          </a:p>
        </p:txBody>
      </p:sp>
      <p:sp>
        <p:nvSpPr>
          <p:cNvPr id="353291" name="Rectangle 11"/>
          <p:cNvSpPr>
            <a:spLocks noChangeArrowheads="1"/>
          </p:cNvSpPr>
          <p:nvPr/>
        </p:nvSpPr>
        <p:spPr bwMode="auto">
          <a:xfrm>
            <a:off x="381000" y="3886200"/>
            <a:ext cx="8763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r>
              <a:rPr lang="es-ES_tradnl">
                <a:latin typeface="Tahoma" charset="0"/>
              </a:rPr>
              <a:t>Ej: Mote y papa con carne de carnero. Ensalada de hojas verdes con zanahoria.</a:t>
            </a: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endParaRPr lang="es-ES_tradnl">
              <a:latin typeface="Tahoma" charset="0"/>
            </a:endParaRP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endParaRPr lang="es-ES" sz="3000"/>
          </a:p>
        </p:txBody>
      </p:sp>
      <p:sp>
        <p:nvSpPr>
          <p:cNvPr id="353292" name="Rectangle 12"/>
          <p:cNvSpPr>
            <a:spLocks noChangeArrowheads="1"/>
          </p:cNvSpPr>
          <p:nvPr/>
        </p:nvSpPr>
        <p:spPr bwMode="auto">
          <a:xfrm>
            <a:off x="533400" y="5562600"/>
            <a:ext cx="7162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r>
              <a:rPr lang="es-ES_tradnl">
                <a:latin typeface="Tahoma" charset="0"/>
              </a:rPr>
              <a:t>Ej: Arroz con arvejita verde partida y escabeche de huevo. Naranja.</a:t>
            </a:r>
            <a:endParaRPr lang="es-ES">
              <a:latin typeface="Tahoma" charset="0"/>
            </a:endParaRP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endParaRPr lang="es-ES_tradnl">
              <a:latin typeface="Tahoma" charset="0"/>
            </a:endParaRP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endParaRPr lang="es-ES" sz="3000"/>
          </a:p>
        </p:txBody>
      </p:sp>
    </p:spTree>
  </p:cSld>
  <p:clrMapOvr>
    <a:masterClrMapping/>
  </p:clrMapOvr>
  <p:transition spd="med"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32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32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532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532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532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53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532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532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53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2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532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532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532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2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532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532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532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532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532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53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532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532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53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532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53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53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532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532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53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53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53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53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3532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53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53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3282" grpId="0" animBg="1"/>
      <p:bldP spid="353283" grpId="0" animBg="1"/>
      <p:bldP spid="353284" grpId="0" animBg="1"/>
      <p:bldP spid="353285" grpId="0"/>
      <p:bldP spid="353286" grpId="0" build="p"/>
      <p:bldP spid="353288" grpId="0"/>
      <p:bldP spid="353289" grpId="0"/>
      <p:bldP spid="353290" grpId="0"/>
      <p:bldP spid="353291" grpId="0"/>
      <p:bldP spid="35329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05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828800"/>
            <a:ext cx="8077200" cy="712788"/>
          </a:xfrm>
        </p:spPr>
        <p:txBody>
          <a:bodyPr/>
          <a:lstStyle/>
          <a:p>
            <a:pPr algn="ctr"/>
            <a:r>
              <a:rPr lang="es-ES_tradnl" sz="3600" b="1" dirty="0">
                <a:solidFill>
                  <a:schemeClr val="tx1"/>
                </a:solidFill>
                <a:latin typeface="Tahoma" charset="0"/>
              </a:rPr>
              <a:t>PROBLEMAS NUTRICIONALES</a:t>
            </a:r>
            <a:br>
              <a:rPr lang="es-ES_tradnl" sz="3600" b="1" dirty="0">
                <a:solidFill>
                  <a:schemeClr val="tx1"/>
                </a:solidFill>
                <a:latin typeface="Tahoma" charset="0"/>
              </a:rPr>
            </a:br>
            <a:r>
              <a:rPr lang="es-ES_tradnl" sz="3600" b="1" dirty="0">
                <a:solidFill>
                  <a:schemeClr val="tx1"/>
                </a:solidFill>
                <a:latin typeface="Tahoma" charset="0"/>
              </a:rPr>
              <a:t> MAS </a:t>
            </a:r>
            <a:br>
              <a:rPr lang="es-ES_tradnl" sz="3600" b="1" dirty="0">
                <a:solidFill>
                  <a:schemeClr val="tx1"/>
                </a:solidFill>
                <a:latin typeface="Tahoma" charset="0"/>
              </a:rPr>
            </a:br>
            <a:r>
              <a:rPr lang="es-ES_tradnl" sz="3600" b="1" dirty="0">
                <a:solidFill>
                  <a:schemeClr val="tx1"/>
                </a:solidFill>
                <a:latin typeface="Tahoma" charset="0"/>
              </a:rPr>
              <a:t>FRECUENTES EN EL </a:t>
            </a:r>
            <a:r>
              <a:rPr lang="es-ES_tradnl" sz="3600" b="1" dirty="0" smtClean="0">
                <a:solidFill>
                  <a:schemeClr val="tx1"/>
                </a:solidFill>
                <a:latin typeface="Tahoma" charset="0"/>
              </a:rPr>
              <a:t>COLOMBIA</a:t>
            </a:r>
            <a:endParaRPr lang="es-ES" sz="3600" b="1" dirty="0">
              <a:solidFill>
                <a:schemeClr val="tx1"/>
              </a:solidFill>
              <a:latin typeface="Tahoma" charset="0"/>
            </a:endParaRPr>
          </a:p>
        </p:txBody>
      </p:sp>
    </p:spTree>
  </p:cSld>
  <p:clrMapOvr>
    <a:masterClrMapping/>
  </p:clrMapOvr>
  <p:transition spd="med"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10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1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1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105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4000"/>
            <a:ext cx="3886200" cy="3581400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es-ES_tradnl" sz="3200" b="1">
                <a:latin typeface="Tahoma" charset="0"/>
              </a:rPr>
              <a:t>RETARDO EN EL CRECIMIENTO</a:t>
            </a:r>
          </a:p>
          <a:p>
            <a:pPr algn="ctr">
              <a:buFont typeface="Wingdings" pitchFamily="2" charset="2"/>
              <a:buNone/>
            </a:pPr>
            <a:r>
              <a:rPr lang="es-ES_tradnl" sz="3200" b="1">
                <a:latin typeface="Tahoma" charset="0"/>
              </a:rPr>
              <a:t>o</a:t>
            </a:r>
          </a:p>
          <a:p>
            <a:pPr algn="ctr">
              <a:buFont typeface="Wingdings" pitchFamily="2" charset="2"/>
              <a:buNone/>
            </a:pPr>
            <a:r>
              <a:rPr lang="es-ES_tradnl" sz="3200" b="1">
                <a:latin typeface="Tahoma" charset="0"/>
              </a:rPr>
              <a:t>DESNUTRICION CRONICA</a:t>
            </a:r>
            <a:endParaRPr lang="es-ES" sz="3200" b="1">
              <a:latin typeface="Tahoma" charset="0"/>
            </a:endParaRPr>
          </a:p>
        </p:txBody>
      </p:sp>
      <p:pic>
        <p:nvPicPr>
          <p:cNvPr id="30515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609600"/>
            <a:ext cx="4114800" cy="4800600"/>
          </a:xfrm>
          <a:prstGeom prst="rect">
            <a:avLst/>
          </a:prstGeom>
          <a:noFill/>
        </p:spPr>
      </p:pic>
      <p:sp>
        <p:nvSpPr>
          <p:cNvPr id="305157" name="Text Box 5"/>
          <p:cNvSpPr txBox="1">
            <a:spLocks noChangeArrowheads="1"/>
          </p:cNvSpPr>
          <p:nvPr/>
        </p:nvSpPr>
        <p:spPr bwMode="auto">
          <a:xfrm>
            <a:off x="4648200" y="5562600"/>
            <a:ext cx="411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_tradnl" sz="1400" b="1" dirty="0" smtClean="0">
                <a:latin typeface="Tahoma" charset="0"/>
              </a:rPr>
              <a:t>NIÑOS Y NIÑAS </a:t>
            </a:r>
            <a:r>
              <a:rPr lang="es-ES_tradnl" sz="1400" b="1" dirty="0">
                <a:latin typeface="Tahoma" charset="0"/>
              </a:rPr>
              <a:t>de la misma edad</a:t>
            </a:r>
            <a:endParaRPr lang="en-US" sz="1400" b="1" dirty="0">
              <a:latin typeface="Tahoma" charset="0"/>
            </a:endParaRPr>
          </a:p>
        </p:txBody>
      </p:sp>
    </p:spTree>
  </p:cSld>
  <p:clrMapOvr>
    <a:masterClrMapping/>
  </p:clrMapOvr>
  <p:transition spd="med"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5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5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5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5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5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5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05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5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5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05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05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305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051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05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05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5155" grpId="0" build="p"/>
      <p:bldP spid="30515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394" name="Oval 2"/>
          <p:cNvSpPr>
            <a:spLocks noChangeArrowheads="1"/>
          </p:cNvSpPr>
          <p:nvPr/>
        </p:nvSpPr>
        <p:spPr bwMode="auto">
          <a:xfrm>
            <a:off x="1981200" y="914400"/>
            <a:ext cx="2887663" cy="654050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s-MX" sz="2400" b="1"/>
              <a:t>Desnutrición</a:t>
            </a:r>
            <a:endParaRPr lang="es-ES" sz="2400" b="1"/>
          </a:p>
        </p:txBody>
      </p:sp>
      <p:sp>
        <p:nvSpPr>
          <p:cNvPr id="315395" name="Oval 3"/>
          <p:cNvSpPr>
            <a:spLocks noChangeArrowheads="1"/>
          </p:cNvSpPr>
          <p:nvPr/>
        </p:nvSpPr>
        <p:spPr bwMode="auto">
          <a:xfrm>
            <a:off x="457200" y="1981200"/>
            <a:ext cx="2457450" cy="744538"/>
          </a:xfrm>
          <a:prstGeom prst="ellipse">
            <a:avLst/>
          </a:prstGeom>
          <a:solidFill>
            <a:srgbClr val="FF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es-MX" sz="1400" b="1"/>
              <a:t>Inadecuada ingesta de nutrientes</a:t>
            </a:r>
            <a:endParaRPr lang="es-ES" sz="1400" b="1"/>
          </a:p>
        </p:txBody>
      </p:sp>
      <p:sp>
        <p:nvSpPr>
          <p:cNvPr id="315396" name="Oval 4"/>
          <p:cNvSpPr>
            <a:spLocks noChangeArrowheads="1"/>
          </p:cNvSpPr>
          <p:nvPr/>
        </p:nvSpPr>
        <p:spPr bwMode="auto">
          <a:xfrm>
            <a:off x="4016375" y="1981200"/>
            <a:ext cx="2347913" cy="762000"/>
          </a:xfrm>
          <a:prstGeom prst="ellipse">
            <a:avLst/>
          </a:prstGeom>
          <a:solidFill>
            <a:srgbClr val="FF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es-MX" sz="1400" b="1"/>
              <a:t>Enfermedades infecciosas</a:t>
            </a:r>
            <a:endParaRPr lang="es-ES" sz="1400" b="1"/>
          </a:p>
        </p:txBody>
      </p:sp>
      <p:sp>
        <p:nvSpPr>
          <p:cNvPr id="315397" name="Oval 5"/>
          <p:cNvSpPr>
            <a:spLocks noChangeArrowheads="1"/>
          </p:cNvSpPr>
          <p:nvPr/>
        </p:nvSpPr>
        <p:spPr bwMode="auto">
          <a:xfrm>
            <a:off x="177800" y="3140075"/>
            <a:ext cx="2201863" cy="914400"/>
          </a:xfrm>
          <a:prstGeom prst="ellipse">
            <a:avLst/>
          </a:prstGeom>
          <a:solidFill>
            <a:srgbClr val="FF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es-MX" sz="1300" b="1"/>
              <a:t>Inadecuado acceso y disponibilidad de los alimentos</a:t>
            </a:r>
            <a:endParaRPr lang="es-ES" sz="1300" b="1"/>
          </a:p>
        </p:txBody>
      </p:sp>
      <p:sp>
        <p:nvSpPr>
          <p:cNvPr id="315398" name="Oval 6"/>
          <p:cNvSpPr>
            <a:spLocks noChangeArrowheads="1"/>
          </p:cNvSpPr>
          <p:nvPr/>
        </p:nvSpPr>
        <p:spPr bwMode="auto">
          <a:xfrm>
            <a:off x="2441575" y="3190875"/>
            <a:ext cx="1998663" cy="882650"/>
          </a:xfrm>
          <a:prstGeom prst="ellipse">
            <a:avLst/>
          </a:prstGeom>
          <a:solidFill>
            <a:srgbClr val="FF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es-MX" sz="1300" b="1"/>
              <a:t>Inadecuado cuidado del niño y la mujer</a:t>
            </a:r>
            <a:endParaRPr lang="es-ES" sz="1300" b="1"/>
          </a:p>
        </p:txBody>
      </p:sp>
      <p:sp>
        <p:nvSpPr>
          <p:cNvPr id="315399" name="Oval 7"/>
          <p:cNvSpPr>
            <a:spLocks noChangeArrowheads="1"/>
          </p:cNvSpPr>
          <p:nvPr/>
        </p:nvSpPr>
        <p:spPr bwMode="auto">
          <a:xfrm>
            <a:off x="4524375" y="3159125"/>
            <a:ext cx="2486025" cy="930275"/>
          </a:xfrm>
          <a:prstGeom prst="ellipse">
            <a:avLst/>
          </a:prstGeom>
          <a:solidFill>
            <a:srgbClr val="FF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es-MX" sz="1300" b="1"/>
              <a:t>Inadecuado servicios de salud y medioambiente inadecuado</a:t>
            </a:r>
            <a:endParaRPr lang="es-ES" sz="1300" b="1"/>
          </a:p>
        </p:txBody>
      </p:sp>
      <p:sp>
        <p:nvSpPr>
          <p:cNvPr id="315400" name="Text Box 8"/>
          <p:cNvSpPr txBox="1">
            <a:spLocks noChangeArrowheads="1"/>
          </p:cNvSpPr>
          <p:nvPr/>
        </p:nvSpPr>
        <p:spPr bwMode="auto">
          <a:xfrm>
            <a:off x="509588" y="207963"/>
            <a:ext cx="7981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MX" sz="2400" b="1">
                <a:latin typeface="Tahoma" charset="0"/>
              </a:rPr>
              <a:t>Marco conceptual de las causas de la desnutrición</a:t>
            </a:r>
          </a:p>
        </p:txBody>
      </p:sp>
      <p:sp>
        <p:nvSpPr>
          <p:cNvPr id="315401" name="Oval 9"/>
          <p:cNvSpPr>
            <a:spLocks noChangeArrowheads="1"/>
          </p:cNvSpPr>
          <p:nvPr/>
        </p:nvSpPr>
        <p:spPr bwMode="auto">
          <a:xfrm>
            <a:off x="666750" y="4478338"/>
            <a:ext cx="5124450" cy="568325"/>
          </a:xfrm>
          <a:prstGeom prst="ellipse">
            <a:avLst/>
          </a:prstGeom>
          <a:solidFill>
            <a:srgbClr val="FF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es-MX" sz="1300" b="1"/>
              <a:t>Cantidad y calidad de recursos humanos, organizacionales y económicos</a:t>
            </a:r>
            <a:endParaRPr lang="es-ES" sz="1300" b="1"/>
          </a:p>
        </p:txBody>
      </p:sp>
      <p:sp>
        <p:nvSpPr>
          <p:cNvPr id="315402" name="Oval 10"/>
          <p:cNvSpPr>
            <a:spLocks noChangeArrowheads="1"/>
          </p:cNvSpPr>
          <p:nvPr/>
        </p:nvSpPr>
        <p:spPr bwMode="auto">
          <a:xfrm>
            <a:off x="723900" y="5500688"/>
            <a:ext cx="5067300" cy="658812"/>
          </a:xfrm>
          <a:prstGeom prst="ellipse">
            <a:avLst/>
          </a:prstGeom>
          <a:solidFill>
            <a:srgbClr val="FF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es-MX" sz="1300" b="1"/>
              <a:t>Estructura económica</a:t>
            </a:r>
          </a:p>
          <a:p>
            <a:pPr algn="ctr"/>
            <a:r>
              <a:rPr lang="es-MX" sz="1300" b="1"/>
              <a:t>Entorno social y político</a:t>
            </a:r>
          </a:p>
          <a:p>
            <a:pPr algn="ctr"/>
            <a:r>
              <a:rPr lang="es-MX" sz="1300" b="1"/>
              <a:t>Medio ambiente </a:t>
            </a:r>
            <a:endParaRPr lang="es-ES" sz="1300" b="1"/>
          </a:p>
        </p:txBody>
      </p:sp>
      <p:sp>
        <p:nvSpPr>
          <p:cNvPr id="315403" name="AutoShape 11"/>
          <p:cNvSpPr>
            <a:spLocks noChangeArrowheads="1"/>
          </p:cNvSpPr>
          <p:nvPr/>
        </p:nvSpPr>
        <p:spPr bwMode="auto">
          <a:xfrm rot="3393743">
            <a:off x="1450182" y="1086643"/>
            <a:ext cx="285750" cy="976313"/>
          </a:xfrm>
          <a:prstGeom prst="upArrow">
            <a:avLst>
              <a:gd name="adj1" fmla="val 50000"/>
              <a:gd name="adj2" fmla="val 85417"/>
            </a:avLst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CO">
              <a:latin typeface="Garamond" pitchFamily="18" charset="0"/>
            </a:endParaRPr>
          </a:p>
        </p:txBody>
      </p:sp>
      <p:sp>
        <p:nvSpPr>
          <p:cNvPr id="315404" name="AutoShape 12"/>
          <p:cNvSpPr>
            <a:spLocks noChangeArrowheads="1"/>
          </p:cNvSpPr>
          <p:nvPr/>
        </p:nvSpPr>
        <p:spPr bwMode="auto">
          <a:xfrm rot="-3663940">
            <a:off x="5083969" y="1083469"/>
            <a:ext cx="285750" cy="976312"/>
          </a:xfrm>
          <a:prstGeom prst="upArrow">
            <a:avLst>
              <a:gd name="adj1" fmla="val 50000"/>
              <a:gd name="adj2" fmla="val 85417"/>
            </a:avLst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CO">
              <a:latin typeface="Garamond" pitchFamily="18" charset="0"/>
            </a:endParaRPr>
          </a:p>
        </p:txBody>
      </p:sp>
      <p:sp>
        <p:nvSpPr>
          <p:cNvPr id="315405" name="AutoShape 13"/>
          <p:cNvSpPr>
            <a:spLocks noChangeArrowheads="1"/>
          </p:cNvSpPr>
          <p:nvPr/>
        </p:nvSpPr>
        <p:spPr bwMode="auto">
          <a:xfrm>
            <a:off x="2901950" y="2157413"/>
            <a:ext cx="1104900" cy="296862"/>
          </a:xfrm>
          <a:prstGeom prst="leftRightArrow">
            <a:avLst>
              <a:gd name="adj1" fmla="val 50000"/>
              <a:gd name="adj2" fmla="val 74439"/>
            </a:avLst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CO">
              <a:latin typeface="Garamond" pitchFamily="18" charset="0"/>
            </a:endParaRPr>
          </a:p>
        </p:txBody>
      </p:sp>
      <p:sp>
        <p:nvSpPr>
          <p:cNvPr id="315406" name="AutoShape 14"/>
          <p:cNvSpPr>
            <a:spLocks noChangeArrowheads="1"/>
          </p:cNvSpPr>
          <p:nvPr/>
        </p:nvSpPr>
        <p:spPr bwMode="auto">
          <a:xfrm>
            <a:off x="3294063" y="1620838"/>
            <a:ext cx="327025" cy="1512887"/>
          </a:xfrm>
          <a:prstGeom prst="upArrow">
            <a:avLst>
              <a:gd name="adj1" fmla="val 50000"/>
              <a:gd name="adj2" fmla="val 115655"/>
            </a:avLst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CO">
              <a:latin typeface="Garamond" pitchFamily="18" charset="0"/>
            </a:endParaRPr>
          </a:p>
        </p:txBody>
      </p:sp>
      <p:sp>
        <p:nvSpPr>
          <p:cNvPr id="315407" name="AutoShape 15"/>
          <p:cNvSpPr>
            <a:spLocks noChangeArrowheads="1"/>
          </p:cNvSpPr>
          <p:nvPr/>
        </p:nvSpPr>
        <p:spPr bwMode="auto">
          <a:xfrm rot="3006562">
            <a:off x="4243388" y="2665413"/>
            <a:ext cx="260350" cy="692150"/>
          </a:xfrm>
          <a:prstGeom prst="upArrow">
            <a:avLst>
              <a:gd name="adj1" fmla="val 50000"/>
              <a:gd name="adj2" fmla="val 66463"/>
            </a:avLst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CO">
              <a:latin typeface="Garamond" pitchFamily="18" charset="0"/>
            </a:endParaRPr>
          </a:p>
        </p:txBody>
      </p:sp>
      <p:sp>
        <p:nvSpPr>
          <p:cNvPr id="315408" name="AutoShape 16"/>
          <p:cNvSpPr>
            <a:spLocks noChangeArrowheads="1"/>
          </p:cNvSpPr>
          <p:nvPr/>
        </p:nvSpPr>
        <p:spPr bwMode="auto">
          <a:xfrm rot="-2744275">
            <a:off x="2471738" y="2628900"/>
            <a:ext cx="260350" cy="692150"/>
          </a:xfrm>
          <a:prstGeom prst="upArrow">
            <a:avLst>
              <a:gd name="adj1" fmla="val 50000"/>
              <a:gd name="adj2" fmla="val 66463"/>
            </a:avLst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CO">
              <a:latin typeface="Garamond" pitchFamily="18" charset="0"/>
            </a:endParaRPr>
          </a:p>
        </p:txBody>
      </p:sp>
      <p:sp>
        <p:nvSpPr>
          <p:cNvPr id="315409" name="AutoShape 17"/>
          <p:cNvSpPr>
            <a:spLocks noChangeArrowheads="1"/>
          </p:cNvSpPr>
          <p:nvPr/>
        </p:nvSpPr>
        <p:spPr bwMode="auto">
          <a:xfrm>
            <a:off x="5557838" y="2781300"/>
            <a:ext cx="249237" cy="307975"/>
          </a:xfrm>
          <a:prstGeom prst="upArrow">
            <a:avLst>
              <a:gd name="adj1" fmla="val 50000"/>
              <a:gd name="adj2" fmla="val 30892"/>
            </a:avLst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CO">
              <a:latin typeface="Garamond" pitchFamily="18" charset="0"/>
            </a:endParaRPr>
          </a:p>
        </p:txBody>
      </p:sp>
      <p:sp>
        <p:nvSpPr>
          <p:cNvPr id="315410" name="AutoShape 18"/>
          <p:cNvSpPr>
            <a:spLocks noChangeArrowheads="1"/>
          </p:cNvSpPr>
          <p:nvPr/>
        </p:nvSpPr>
        <p:spPr bwMode="auto">
          <a:xfrm>
            <a:off x="1143000" y="2743200"/>
            <a:ext cx="249238" cy="307975"/>
          </a:xfrm>
          <a:prstGeom prst="upArrow">
            <a:avLst>
              <a:gd name="adj1" fmla="val 50000"/>
              <a:gd name="adj2" fmla="val 30892"/>
            </a:avLst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CO">
              <a:latin typeface="Garamond" pitchFamily="18" charset="0"/>
            </a:endParaRPr>
          </a:p>
        </p:txBody>
      </p:sp>
      <p:sp>
        <p:nvSpPr>
          <p:cNvPr id="315411" name="AutoShape 19"/>
          <p:cNvSpPr>
            <a:spLocks noChangeArrowheads="1"/>
          </p:cNvSpPr>
          <p:nvPr/>
        </p:nvSpPr>
        <p:spPr bwMode="auto">
          <a:xfrm>
            <a:off x="3376613" y="4132263"/>
            <a:ext cx="249237" cy="307975"/>
          </a:xfrm>
          <a:prstGeom prst="upArrow">
            <a:avLst>
              <a:gd name="adj1" fmla="val 50000"/>
              <a:gd name="adj2" fmla="val 30892"/>
            </a:avLst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CO">
              <a:latin typeface="Garamond" pitchFamily="18" charset="0"/>
            </a:endParaRPr>
          </a:p>
        </p:txBody>
      </p:sp>
      <p:sp>
        <p:nvSpPr>
          <p:cNvPr id="315412" name="AutoShape 20"/>
          <p:cNvSpPr>
            <a:spLocks noChangeArrowheads="1"/>
          </p:cNvSpPr>
          <p:nvPr/>
        </p:nvSpPr>
        <p:spPr bwMode="auto">
          <a:xfrm rot="-2744275">
            <a:off x="2076450" y="3905250"/>
            <a:ext cx="250825" cy="568325"/>
          </a:xfrm>
          <a:prstGeom prst="upArrow">
            <a:avLst>
              <a:gd name="adj1" fmla="val 50000"/>
              <a:gd name="adj2" fmla="val 56646"/>
            </a:avLst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CO">
              <a:latin typeface="Garamond" pitchFamily="18" charset="0"/>
            </a:endParaRPr>
          </a:p>
        </p:txBody>
      </p:sp>
      <p:sp>
        <p:nvSpPr>
          <p:cNvPr id="315413" name="AutoShape 21"/>
          <p:cNvSpPr>
            <a:spLocks noChangeArrowheads="1"/>
          </p:cNvSpPr>
          <p:nvPr/>
        </p:nvSpPr>
        <p:spPr bwMode="auto">
          <a:xfrm rot="3006562">
            <a:off x="4714875" y="3941763"/>
            <a:ext cx="228600" cy="565150"/>
          </a:xfrm>
          <a:prstGeom prst="upArrow">
            <a:avLst>
              <a:gd name="adj1" fmla="val 50000"/>
              <a:gd name="adj2" fmla="val 61806"/>
            </a:avLst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CO">
              <a:latin typeface="Garamond" pitchFamily="18" charset="0"/>
            </a:endParaRPr>
          </a:p>
        </p:txBody>
      </p:sp>
      <p:sp>
        <p:nvSpPr>
          <p:cNvPr id="315414" name="AutoShape 22"/>
          <p:cNvSpPr>
            <a:spLocks noChangeArrowheads="1"/>
          </p:cNvSpPr>
          <p:nvPr/>
        </p:nvSpPr>
        <p:spPr bwMode="auto">
          <a:xfrm>
            <a:off x="3370263" y="5176838"/>
            <a:ext cx="249237" cy="307975"/>
          </a:xfrm>
          <a:prstGeom prst="upArrow">
            <a:avLst>
              <a:gd name="adj1" fmla="val 50000"/>
              <a:gd name="adj2" fmla="val 30892"/>
            </a:avLst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CO">
              <a:latin typeface="Garamond" pitchFamily="18" charset="0"/>
            </a:endParaRPr>
          </a:p>
        </p:txBody>
      </p:sp>
      <p:sp>
        <p:nvSpPr>
          <p:cNvPr id="315415" name="AutoShape 23"/>
          <p:cNvSpPr>
            <a:spLocks/>
          </p:cNvSpPr>
          <p:nvPr/>
        </p:nvSpPr>
        <p:spPr bwMode="auto">
          <a:xfrm>
            <a:off x="6172200" y="914400"/>
            <a:ext cx="152400" cy="914400"/>
          </a:xfrm>
          <a:prstGeom prst="rightBrace">
            <a:avLst>
              <a:gd name="adj1" fmla="val 50000"/>
              <a:gd name="adj2" fmla="val 51736"/>
            </a:avLst>
          </a:prstGeom>
          <a:noFill/>
          <a:ln w="47625">
            <a:solidFill>
              <a:srgbClr val="FF99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CO">
              <a:latin typeface="Garamond" pitchFamily="18" charset="0"/>
            </a:endParaRPr>
          </a:p>
        </p:txBody>
      </p:sp>
      <p:sp>
        <p:nvSpPr>
          <p:cNvPr id="315416" name="AutoShape 24"/>
          <p:cNvSpPr>
            <a:spLocks/>
          </p:cNvSpPr>
          <p:nvPr/>
        </p:nvSpPr>
        <p:spPr bwMode="auto">
          <a:xfrm>
            <a:off x="6980238" y="1885950"/>
            <a:ext cx="231775" cy="914400"/>
          </a:xfrm>
          <a:prstGeom prst="rightBrace">
            <a:avLst>
              <a:gd name="adj1" fmla="val 32877"/>
              <a:gd name="adj2" fmla="val 50000"/>
            </a:avLst>
          </a:prstGeom>
          <a:noFill/>
          <a:ln w="47625">
            <a:solidFill>
              <a:srgbClr val="FF99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CO">
              <a:latin typeface="Garamond" pitchFamily="18" charset="0"/>
            </a:endParaRPr>
          </a:p>
        </p:txBody>
      </p:sp>
      <p:sp>
        <p:nvSpPr>
          <p:cNvPr id="315417" name="AutoShape 25"/>
          <p:cNvSpPr>
            <a:spLocks/>
          </p:cNvSpPr>
          <p:nvPr/>
        </p:nvSpPr>
        <p:spPr bwMode="auto">
          <a:xfrm>
            <a:off x="6989763" y="3117850"/>
            <a:ext cx="231775" cy="914400"/>
          </a:xfrm>
          <a:prstGeom prst="rightBrace">
            <a:avLst>
              <a:gd name="adj1" fmla="val 32877"/>
              <a:gd name="adj2" fmla="val 50000"/>
            </a:avLst>
          </a:prstGeom>
          <a:noFill/>
          <a:ln w="47625">
            <a:solidFill>
              <a:srgbClr val="FF99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CO">
              <a:latin typeface="Garamond" pitchFamily="18" charset="0"/>
            </a:endParaRPr>
          </a:p>
        </p:txBody>
      </p:sp>
      <p:sp>
        <p:nvSpPr>
          <p:cNvPr id="315418" name="AutoShape 26"/>
          <p:cNvSpPr>
            <a:spLocks/>
          </p:cNvSpPr>
          <p:nvPr/>
        </p:nvSpPr>
        <p:spPr bwMode="auto">
          <a:xfrm>
            <a:off x="6945313" y="4398963"/>
            <a:ext cx="295275" cy="1682750"/>
          </a:xfrm>
          <a:prstGeom prst="rightBrace">
            <a:avLst>
              <a:gd name="adj1" fmla="val 47491"/>
              <a:gd name="adj2" fmla="val 50000"/>
            </a:avLst>
          </a:prstGeom>
          <a:noFill/>
          <a:ln w="47625">
            <a:solidFill>
              <a:srgbClr val="FF99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CO">
              <a:latin typeface="Garamond" pitchFamily="18" charset="0"/>
            </a:endParaRPr>
          </a:p>
        </p:txBody>
      </p:sp>
      <p:sp>
        <p:nvSpPr>
          <p:cNvPr id="315419" name="Text Box 27"/>
          <p:cNvSpPr txBox="1">
            <a:spLocks noChangeArrowheads="1"/>
          </p:cNvSpPr>
          <p:nvPr/>
        </p:nvSpPr>
        <p:spPr bwMode="auto">
          <a:xfrm>
            <a:off x="7361238" y="5092700"/>
            <a:ext cx="129222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MX" sz="1600" b="1">
                <a:latin typeface="Tahoma" charset="0"/>
              </a:rPr>
              <a:t>CAUSAS</a:t>
            </a:r>
            <a:r>
              <a:rPr lang="es-MX" sz="1600" b="1"/>
              <a:t> BÁSICAS</a:t>
            </a:r>
            <a:endParaRPr lang="es-ES" sz="1600" b="1"/>
          </a:p>
        </p:txBody>
      </p:sp>
      <p:sp>
        <p:nvSpPr>
          <p:cNvPr id="315420" name="Text Box 28"/>
          <p:cNvSpPr txBox="1">
            <a:spLocks noChangeArrowheads="1"/>
          </p:cNvSpPr>
          <p:nvPr/>
        </p:nvSpPr>
        <p:spPr bwMode="auto">
          <a:xfrm>
            <a:off x="6454775" y="1052513"/>
            <a:ext cx="24765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MX" sz="1600" b="1">
                <a:latin typeface="Tahoma" charset="0"/>
              </a:rPr>
              <a:t>MANIFESTACIONES</a:t>
            </a:r>
            <a:endParaRPr lang="es-ES" sz="1600" b="1">
              <a:latin typeface="Tahoma" charset="0"/>
            </a:endParaRPr>
          </a:p>
        </p:txBody>
      </p:sp>
      <p:sp>
        <p:nvSpPr>
          <p:cNvPr id="315421" name="Text Box 29"/>
          <p:cNvSpPr txBox="1">
            <a:spLocks noChangeArrowheads="1"/>
          </p:cNvSpPr>
          <p:nvPr/>
        </p:nvSpPr>
        <p:spPr bwMode="auto">
          <a:xfrm>
            <a:off x="7089775" y="3313113"/>
            <a:ext cx="197485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MX" sz="1600" b="1">
                <a:latin typeface="Tahoma" charset="0"/>
              </a:rPr>
              <a:t>CAUSAS</a:t>
            </a:r>
            <a:r>
              <a:rPr lang="es-MX" sz="1600" b="1"/>
              <a:t> SUBYACENTES</a:t>
            </a:r>
            <a:endParaRPr lang="es-ES" sz="1600" b="1"/>
          </a:p>
        </p:txBody>
      </p:sp>
      <p:sp>
        <p:nvSpPr>
          <p:cNvPr id="315422" name="Text Box 30"/>
          <p:cNvSpPr txBox="1">
            <a:spLocks noChangeArrowheads="1"/>
          </p:cNvSpPr>
          <p:nvPr/>
        </p:nvSpPr>
        <p:spPr bwMode="auto">
          <a:xfrm>
            <a:off x="7169150" y="1984375"/>
            <a:ext cx="197485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MX" sz="1600" b="1">
                <a:latin typeface="Tahoma" charset="0"/>
              </a:rPr>
              <a:t>CAUSAS INMEDIATAS</a:t>
            </a:r>
            <a:endParaRPr lang="es-ES" sz="1600" b="1">
              <a:latin typeface="Tahoma" charset="0"/>
            </a:endParaRPr>
          </a:p>
        </p:txBody>
      </p:sp>
      <p:sp>
        <p:nvSpPr>
          <p:cNvPr id="315423" name="Text Box 31"/>
          <p:cNvSpPr txBox="1">
            <a:spLocks noChangeArrowheads="1"/>
          </p:cNvSpPr>
          <p:nvPr/>
        </p:nvSpPr>
        <p:spPr bwMode="auto">
          <a:xfrm>
            <a:off x="511175" y="6466730"/>
            <a:ext cx="5356225" cy="2746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1200" b="1" u="sng" dirty="0" err="1">
                <a:latin typeface="Tahoma" charset="0"/>
              </a:rPr>
              <a:t>Fuente</a:t>
            </a:r>
            <a:r>
              <a:rPr lang="en-US" sz="1200" b="1" dirty="0">
                <a:latin typeface="Tahoma" charset="0"/>
              </a:rPr>
              <a:t>: The State of the World´s Children 1990. UNICEF.</a:t>
            </a:r>
          </a:p>
        </p:txBody>
      </p:sp>
    </p:spTree>
  </p:cSld>
  <p:clrMapOvr>
    <a:masterClrMapping/>
  </p:clrMapOvr>
  <p:transition spd="med"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54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54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54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154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154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154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154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154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154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154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154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15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15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154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154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154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154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15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15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154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15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15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154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15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15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154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154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154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154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3153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153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153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3154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154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154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3153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153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153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3154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154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154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3154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154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154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3153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153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153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3154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315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315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3154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3154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3154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3154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3153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3153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3153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3154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3154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3154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3153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3153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3153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3154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3154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3154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1000"/>
                                        <p:tgtEl>
                                          <p:spTgt spid="3154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3154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3154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1000"/>
                                        <p:tgtEl>
                                          <p:spTgt spid="3154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3154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3154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3154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3154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7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3154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3154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3153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3153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7" dur="1000"/>
                                        <p:tgtEl>
                                          <p:spTgt spid="315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5394" grpId="0" animBg="1"/>
      <p:bldP spid="315395" grpId="0" animBg="1"/>
      <p:bldP spid="315396" grpId="0" animBg="1"/>
      <p:bldP spid="315397" grpId="0" animBg="1"/>
      <p:bldP spid="315398" grpId="0" animBg="1"/>
      <p:bldP spid="315399" grpId="0" animBg="1"/>
      <p:bldP spid="315400" grpId="0"/>
      <p:bldP spid="315401" grpId="0" animBg="1"/>
      <p:bldP spid="315402" grpId="0" animBg="1"/>
      <p:bldP spid="315403" grpId="0" animBg="1"/>
      <p:bldP spid="315404" grpId="0" animBg="1"/>
      <p:bldP spid="315405" grpId="0" animBg="1"/>
      <p:bldP spid="315406" grpId="0" animBg="1"/>
      <p:bldP spid="315407" grpId="0" animBg="1"/>
      <p:bldP spid="315408" grpId="0" animBg="1"/>
      <p:bldP spid="315409" grpId="0" animBg="1"/>
      <p:bldP spid="315410" grpId="0" animBg="1"/>
      <p:bldP spid="315411" grpId="0" animBg="1"/>
      <p:bldP spid="315412" grpId="0" animBg="1"/>
      <p:bldP spid="315413" grpId="0" animBg="1"/>
      <p:bldP spid="315414" grpId="0" animBg="1"/>
      <p:bldP spid="315415" grpId="0" animBg="1"/>
      <p:bldP spid="315416" grpId="0" animBg="1"/>
      <p:bldP spid="315417" grpId="0" animBg="1"/>
      <p:bldP spid="315418" grpId="0" animBg="1"/>
      <p:bldP spid="315419" grpId="0"/>
      <p:bldP spid="315420" grpId="0"/>
      <p:bldP spid="315421" grpId="0"/>
      <p:bldP spid="31542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143000"/>
            <a:ext cx="4038600" cy="3962400"/>
          </a:xfrm>
        </p:spPr>
        <p:txBody>
          <a:bodyPr/>
          <a:lstStyle/>
          <a:p>
            <a:pPr marL="0" indent="0">
              <a:lnSpc>
                <a:spcPct val="90000"/>
              </a:lnSpc>
              <a:buFont typeface="Wingdings" pitchFamily="2" charset="2"/>
              <a:buNone/>
            </a:pPr>
            <a:r>
              <a:rPr lang="es-ES_tradnl">
                <a:latin typeface="Tahoma" charset="0"/>
              </a:rPr>
              <a:t>“La nutrición es un derecho humano fundamental y por lo tanto, debe ser considerada como componente básico de las estrategias de desarrollo de todos los países del mundo”</a:t>
            </a:r>
            <a:endParaRPr lang="es-ES">
              <a:latin typeface="Tahoma" charset="0"/>
            </a:endParaRPr>
          </a:p>
        </p:txBody>
      </p:sp>
      <p:pic>
        <p:nvPicPr>
          <p:cNvPr id="60448" name="Picture 3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2600" y="1905000"/>
            <a:ext cx="2286000" cy="2209800"/>
          </a:xfrm>
          <a:prstGeom prst="rect">
            <a:avLst/>
          </a:prstGeom>
          <a:noFill/>
          <a:ln w="22225">
            <a:solidFill>
              <a:srgbClr val="808080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04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04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04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9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3000" y="1295400"/>
            <a:ext cx="3733800" cy="1524000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es-ES_tradnl" sz="3400" b="1">
                <a:latin typeface="Tahoma" charset="0"/>
              </a:rPr>
              <a:t>ANEMIA </a:t>
            </a:r>
          </a:p>
          <a:p>
            <a:pPr algn="ctr">
              <a:buFont typeface="Wingdings" pitchFamily="2" charset="2"/>
              <a:buNone/>
            </a:pPr>
            <a:r>
              <a:rPr lang="es-ES_tradnl" sz="3400" b="1">
                <a:latin typeface="Tahoma" charset="0"/>
              </a:rPr>
              <a:t>NUTRICIONAL</a:t>
            </a:r>
            <a:endParaRPr lang="es-ES" sz="3400" b="1">
              <a:latin typeface="Tahoma" charset="0"/>
            </a:endParaRPr>
          </a:p>
        </p:txBody>
      </p:sp>
      <p:pic>
        <p:nvPicPr>
          <p:cNvPr id="306181" name="Picture 5" descr="P04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2438400"/>
            <a:ext cx="2971800" cy="2667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6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6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6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6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6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6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061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6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6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6179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106" name="Oval 2"/>
          <p:cNvSpPr>
            <a:spLocks noChangeArrowheads="1"/>
          </p:cNvSpPr>
          <p:nvPr/>
        </p:nvSpPr>
        <p:spPr bwMode="auto">
          <a:xfrm>
            <a:off x="1981200" y="747713"/>
            <a:ext cx="2887663" cy="820737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s-MX" sz="2400" b="1"/>
              <a:t>Anemia</a:t>
            </a:r>
            <a:endParaRPr lang="es-ES" sz="2400" b="1"/>
          </a:p>
        </p:txBody>
      </p:sp>
      <p:sp>
        <p:nvSpPr>
          <p:cNvPr id="303107" name="Oval 3"/>
          <p:cNvSpPr>
            <a:spLocks noChangeArrowheads="1"/>
          </p:cNvSpPr>
          <p:nvPr/>
        </p:nvSpPr>
        <p:spPr bwMode="auto">
          <a:xfrm>
            <a:off x="433388" y="1909763"/>
            <a:ext cx="2457450" cy="820737"/>
          </a:xfrm>
          <a:prstGeom prst="ellipse">
            <a:avLst/>
          </a:prstGeom>
          <a:solidFill>
            <a:srgbClr val="FFFF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s-MX" sz="1400" b="1"/>
              <a:t>Inadecuada ingesta de hierro</a:t>
            </a:r>
            <a:endParaRPr lang="es-ES" sz="1400" b="1"/>
          </a:p>
        </p:txBody>
      </p:sp>
      <p:sp>
        <p:nvSpPr>
          <p:cNvPr id="303108" name="Oval 4"/>
          <p:cNvSpPr>
            <a:spLocks noChangeArrowheads="1"/>
          </p:cNvSpPr>
          <p:nvPr/>
        </p:nvSpPr>
        <p:spPr bwMode="auto">
          <a:xfrm>
            <a:off x="4016375" y="1874838"/>
            <a:ext cx="2347913" cy="868362"/>
          </a:xfrm>
          <a:prstGeom prst="ellipse">
            <a:avLst/>
          </a:prstGeom>
          <a:solidFill>
            <a:srgbClr val="FFFF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s-MX" sz="1400" b="1"/>
              <a:t>Enfermedades: parasitosis</a:t>
            </a:r>
            <a:endParaRPr lang="es-ES" sz="1400" b="1"/>
          </a:p>
        </p:txBody>
      </p:sp>
      <p:sp>
        <p:nvSpPr>
          <p:cNvPr id="303109" name="Oval 5"/>
          <p:cNvSpPr>
            <a:spLocks noChangeArrowheads="1"/>
          </p:cNvSpPr>
          <p:nvPr/>
        </p:nvSpPr>
        <p:spPr bwMode="auto">
          <a:xfrm>
            <a:off x="177800" y="3140075"/>
            <a:ext cx="2141538" cy="914400"/>
          </a:xfrm>
          <a:prstGeom prst="ellipse">
            <a:avLst/>
          </a:prstGeom>
          <a:solidFill>
            <a:srgbClr val="FFFF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s-MX" sz="1300" b="1"/>
              <a:t>Pobre disponibilidad de hierro en la dieta </a:t>
            </a:r>
            <a:endParaRPr lang="es-ES" sz="1300" b="1"/>
          </a:p>
        </p:txBody>
      </p:sp>
      <p:sp>
        <p:nvSpPr>
          <p:cNvPr id="303110" name="Oval 6"/>
          <p:cNvSpPr>
            <a:spLocks noChangeArrowheads="1"/>
          </p:cNvSpPr>
          <p:nvPr/>
        </p:nvSpPr>
        <p:spPr bwMode="auto">
          <a:xfrm>
            <a:off x="2492375" y="3190875"/>
            <a:ext cx="1998663" cy="882650"/>
          </a:xfrm>
          <a:prstGeom prst="ellipse">
            <a:avLst/>
          </a:prstGeom>
          <a:solidFill>
            <a:srgbClr val="FFFF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s-MX" sz="1100" b="1"/>
              <a:t>Prácticas inadecuadas de alimentación infantil y materna</a:t>
            </a:r>
            <a:endParaRPr lang="es-ES" sz="1100" b="1"/>
          </a:p>
        </p:txBody>
      </p:sp>
      <p:sp>
        <p:nvSpPr>
          <p:cNvPr id="303111" name="Oval 7"/>
          <p:cNvSpPr>
            <a:spLocks noChangeArrowheads="1"/>
          </p:cNvSpPr>
          <p:nvPr/>
        </p:nvSpPr>
        <p:spPr bwMode="auto">
          <a:xfrm>
            <a:off x="4524375" y="3159125"/>
            <a:ext cx="2355850" cy="930275"/>
          </a:xfrm>
          <a:prstGeom prst="ellipse">
            <a:avLst/>
          </a:prstGeom>
          <a:solidFill>
            <a:srgbClr val="FFFF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s-MX" sz="1300" b="1"/>
              <a:t>Inadecuado servicios de salud y medioambiente inadecuado</a:t>
            </a:r>
            <a:endParaRPr lang="es-ES" sz="1300" b="1"/>
          </a:p>
        </p:txBody>
      </p:sp>
      <p:sp>
        <p:nvSpPr>
          <p:cNvPr id="303112" name="Text Box 8"/>
          <p:cNvSpPr txBox="1">
            <a:spLocks noChangeArrowheads="1"/>
          </p:cNvSpPr>
          <p:nvPr/>
        </p:nvSpPr>
        <p:spPr bwMode="auto">
          <a:xfrm>
            <a:off x="509588" y="207963"/>
            <a:ext cx="7981950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MX" sz="2200" b="1" dirty="0">
                <a:latin typeface="+mn-lt"/>
              </a:rPr>
              <a:t>Marco conceptual de las causas de la Anemia</a:t>
            </a:r>
          </a:p>
        </p:txBody>
      </p:sp>
      <p:sp>
        <p:nvSpPr>
          <p:cNvPr id="303113" name="Oval 9"/>
          <p:cNvSpPr>
            <a:spLocks noChangeArrowheads="1"/>
          </p:cNvSpPr>
          <p:nvPr/>
        </p:nvSpPr>
        <p:spPr bwMode="auto">
          <a:xfrm>
            <a:off x="666750" y="4478338"/>
            <a:ext cx="5662613" cy="649287"/>
          </a:xfrm>
          <a:prstGeom prst="ellipse">
            <a:avLst/>
          </a:prstGeom>
          <a:solidFill>
            <a:srgbClr val="FFFF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s-MX" sz="1300" b="1"/>
              <a:t>Cantidad y calidad de recursos humanos, organizacionales y económicos</a:t>
            </a:r>
            <a:endParaRPr lang="es-ES" sz="1300" b="1"/>
          </a:p>
        </p:txBody>
      </p:sp>
      <p:sp>
        <p:nvSpPr>
          <p:cNvPr id="303114" name="Oval 10"/>
          <p:cNvSpPr>
            <a:spLocks noChangeArrowheads="1"/>
          </p:cNvSpPr>
          <p:nvPr/>
        </p:nvSpPr>
        <p:spPr bwMode="auto">
          <a:xfrm>
            <a:off x="723900" y="5500688"/>
            <a:ext cx="5614988" cy="779462"/>
          </a:xfrm>
          <a:prstGeom prst="ellipse">
            <a:avLst/>
          </a:prstGeom>
          <a:solidFill>
            <a:srgbClr val="FFFF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s-MX" sz="1300" b="1"/>
              <a:t>Estructura económica</a:t>
            </a:r>
          </a:p>
          <a:p>
            <a:pPr algn="ctr"/>
            <a:r>
              <a:rPr lang="es-MX" sz="1300" b="1"/>
              <a:t>Entorno social y político</a:t>
            </a:r>
          </a:p>
          <a:p>
            <a:pPr algn="ctr"/>
            <a:r>
              <a:rPr lang="es-MX" sz="1300" b="1"/>
              <a:t>Medio ambiente </a:t>
            </a:r>
            <a:endParaRPr lang="es-ES" sz="1300" b="1"/>
          </a:p>
        </p:txBody>
      </p:sp>
      <p:sp>
        <p:nvSpPr>
          <p:cNvPr id="303115" name="AutoShape 11"/>
          <p:cNvSpPr>
            <a:spLocks noChangeArrowheads="1"/>
          </p:cNvSpPr>
          <p:nvPr/>
        </p:nvSpPr>
        <p:spPr bwMode="auto">
          <a:xfrm rot="3393743">
            <a:off x="1450182" y="1086643"/>
            <a:ext cx="285750" cy="976313"/>
          </a:xfrm>
          <a:prstGeom prst="upArrow">
            <a:avLst>
              <a:gd name="adj1" fmla="val 50000"/>
              <a:gd name="adj2" fmla="val 85417"/>
            </a:avLst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>
              <a:latin typeface="+mn-lt"/>
            </a:endParaRPr>
          </a:p>
        </p:txBody>
      </p:sp>
      <p:sp>
        <p:nvSpPr>
          <p:cNvPr id="303116" name="AutoShape 12"/>
          <p:cNvSpPr>
            <a:spLocks noChangeArrowheads="1"/>
          </p:cNvSpPr>
          <p:nvPr/>
        </p:nvSpPr>
        <p:spPr bwMode="auto">
          <a:xfrm rot="-3663940">
            <a:off x="5083969" y="1083469"/>
            <a:ext cx="285750" cy="976312"/>
          </a:xfrm>
          <a:prstGeom prst="upArrow">
            <a:avLst>
              <a:gd name="adj1" fmla="val 50000"/>
              <a:gd name="adj2" fmla="val 85417"/>
            </a:avLst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>
              <a:latin typeface="+mn-lt"/>
            </a:endParaRPr>
          </a:p>
        </p:txBody>
      </p:sp>
      <p:sp>
        <p:nvSpPr>
          <p:cNvPr id="303117" name="AutoShape 13"/>
          <p:cNvSpPr>
            <a:spLocks noChangeArrowheads="1"/>
          </p:cNvSpPr>
          <p:nvPr/>
        </p:nvSpPr>
        <p:spPr bwMode="auto">
          <a:xfrm>
            <a:off x="2901950" y="2157413"/>
            <a:ext cx="1104900" cy="296862"/>
          </a:xfrm>
          <a:prstGeom prst="leftRightArrow">
            <a:avLst>
              <a:gd name="adj1" fmla="val 50000"/>
              <a:gd name="adj2" fmla="val 74439"/>
            </a:avLst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>
              <a:latin typeface="+mn-lt"/>
            </a:endParaRPr>
          </a:p>
        </p:txBody>
      </p:sp>
      <p:sp>
        <p:nvSpPr>
          <p:cNvPr id="303118" name="AutoShape 14"/>
          <p:cNvSpPr>
            <a:spLocks noChangeArrowheads="1"/>
          </p:cNvSpPr>
          <p:nvPr/>
        </p:nvSpPr>
        <p:spPr bwMode="auto">
          <a:xfrm>
            <a:off x="3294063" y="1620838"/>
            <a:ext cx="327025" cy="1512887"/>
          </a:xfrm>
          <a:prstGeom prst="upArrow">
            <a:avLst>
              <a:gd name="adj1" fmla="val 50000"/>
              <a:gd name="adj2" fmla="val 115655"/>
            </a:avLst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>
              <a:latin typeface="+mn-lt"/>
            </a:endParaRPr>
          </a:p>
        </p:txBody>
      </p:sp>
      <p:sp>
        <p:nvSpPr>
          <p:cNvPr id="303119" name="AutoShape 15"/>
          <p:cNvSpPr>
            <a:spLocks noChangeArrowheads="1"/>
          </p:cNvSpPr>
          <p:nvPr/>
        </p:nvSpPr>
        <p:spPr bwMode="auto">
          <a:xfrm rot="3006562">
            <a:off x="4243388" y="2665413"/>
            <a:ext cx="260350" cy="692150"/>
          </a:xfrm>
          <a:prstGeom prst="upArrow">
            <a:avLst>
              <a:gd name="adj1" fmla="val 50000"/>
              <a:gd name="adj2" fmla="val 66463"/>
            </a:avLst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>
              <a:latin typeface="+mn-lt"/>
            </a:endParaRPr>
          </a:p>
        </p:txBody>
      </p:sp>
      <p:sp>
        <p:nvSpPr>
          <p:cNvPr id="303120" name="AutoShape 16"/>
          <p:cNvSpPr>
            <a:spLocks noChangeArrowheads="1"/>
          </p:cNvSpPr>
          <p:nvPr/>
        </p:nvSpPr>
        <p:spPr bwMode="auto">
          <a:xfrm rot="-2744275">
            <a:off x="2471738" y="2628900"/>
            <a:ext cx="260350" cy="692150"/>
          </a:xfrm>
          <a:prstGeom prst="upArrow">
            <a:avLst>
              <a:gd name="adj1" fmla="val 50000"/>
              <a:gd name="adj2" fmla="val 66463"/>
            </a:avLst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>
              <a:latin typeface="+mn-lt"/>
            </a:endParaRPr>
          </a:p>
        </p:txBody>
      </p:sp>
      <p:sp>
        <p:nvSpPr>
          <p:cNvPr id="303121" name="AutoShape 17"/>
          <p:cNvSpPr>
            <a:spLocks noChangeArrowheads="1"/>
          </p:cNvSpPr>
          <p:nvPr/>
        </p:nvSpPr>
        <p:spPr bwMode="auto">
          <a:xfrm>
            <a:off x="5557838" y="2781300"/>
            <a:ext cx="249237" cy="307975"/>
          </a:xfrm>
          <a:prstGeom prst="upArrow">
            <a:avLst>
              <a:gd name="adj1" fmla="val 50000"/>
              <a:gd name="adj2" fmla="val 30892"/>
            </a:avLst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>
              <a:latin typeface="+mn-lt"/>
            </a:endParaRPr>
          </a:p>
        </p:txBody>
      </p:sp>
      <p:sp>
        <p:nvSpPr>
          <p:cNvPr id="303122" name="AutoShape 18"/>
          <p:cNvSpPr>
            <a:spLocks noChangeArrowheads="1"/>
          </p:cNvSpPr>
          <p:nvPr/>
        </p:nvSpPr>
        <p:spPr bwMode="auto">
          <a:xfrm>
            <a:off x="1001713" y="2768600"/>
            <a:ext cx="249237" cy="307975"/>
          </a:xfrm>
          <a:prstGeom prst="upArrow">
            <a:avLst>
              <a:gd name="adj1" fmla="val 50000"/>
              <a:gd name="adj2" fmla="val 30892"/>
            </a:avLst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>
              <a:latin typeface="+mn-lt"/>
            </a:endParaRPr>
          </a:p>
        </p:txBody>
      </p:sp>
      <p:sp>
        <p:nvSpPr>
          <p:cNvPr id="303123" name="AutoShape 19"/>
          <p:cNvSpPr>
            <a:spLocks noChangeArrowheads="1"/>
          </p:cNvSpPr>
          <p:nvPr/>
        </p:nvSpPr>
        <p:spPr bwMode="auto">
          <a:xfrm>
            <a:off x="3376613" y="4132263"/>
            <a:ext cx="249237" cy="307975"/>
          </a:xfrm>
          <a:prstGeom prst="upArrow">
            <a:avLst>
              <a:gd name="adj1" fmla="val 50000"/>
              <a:gd name="adj2" fmla="val 30892"/>
            </a:avLst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>
              <a:latin typeface="+mn-lt"/>
            </a:endParaRPr>
          </a:p>
        </p:txBody>
      </p:sp>
      <p:sp>
        <p:nvSpPr>
          <p:cNvPr id="303124" name="AutoShape 20"/>
          <p:cNvSpPr>
            <a:spLocks noChangeArrowheads="1"/>
          </p:cNvSpPr>
          <p:nvPr/>
        </p:nvSpPr>
        <p:spPr bwMode="auto">
          <a:xfrm rot="-2744275">
            <a:off x="2076450" y="3905250"/>
            <a:ext cx="250825" cy="568325"/>
          </a:xfrm>
          <a:prstGeom prst="upArrow">
            <a:avLst>
              <a:gd name="adj1" fmla="val 50000"/>
              <a:gd name="adj2" fmla="val 56646"/>
            </a:avLst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>
              <a:latin typeface="+mn-lt"/>
            </a:endParaRPr>
          </a:p>
        </p:txBody>
      </p:sp>
      <p:sp>
        <p:nvSpPr>
          <p:cNvPr id="303125" name="AutoShape 21"/>
          <p:cNvSpPr>
            <a:spLocks noChangeArrowheads="1"/>
          </p:cNvSpPr>
          <p:nvPr/>
        </p:nvSpPr>
        <p:spPr bwMode="auto">
          <a:xfrm rot="3006562">
            <a:off x="4714875" y="3941763"/>
            <a:ext cx="228600" cy="565150"/>
          </a:xfrm>
          <a:prstGeom prst="upArrow">
            <a:avLst>
              <a:gd name="adj1" fmla="val 50000"/>
              <a:gd name="adj2" fmla="val 61806"/>
            </a:avLst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>
              <a:latin typeface="+mn-lt"/>
            </a:endParaRPr>
          </a:p>
        </p:txBody>
      </p:sp>
      <p:sp>
        <p:nvSpPr>
          <p:cNvPr id="303126" name="AutoShape 22"/>
          <p:cNvSpPr>
            <a:spLocks noChangeArrowheads="1"/>
          </p:cNvSpPr>
          <p:nvPr/>
        </p:nvSpPr>
        <p:spPr bwMode="auto">
          <a:xfrm>
            <a:off x="3370263" y="5176838"/>
            <a:ext cx="249237" cy="307975"/>
          </a:xfrm>
          <a:prstGeom prst="upArrow">
            <a:avLst>
              <a:gd name="adj1" fmla="val 50000"/>
              <a:gd name="adj2" fmla="val 30892"/>
            </a:avLst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>
              <a:latin typeface="+mn-lt"/>
            </a:endParaRPr>
          </a:p>
        </p:txBody>
      </p:sp>
      <p:sp>
        <p:nvSpPr>
          <p:cNvPr id="303127" name="AutoShape 23"/>
          <p:cNvSpPr>
            <a:spLocks/>
          </p:cNvSpPr>
          <p:nvPr/>
        </p:nvSpPr>
        <p:spPr bwMode="auto">
          <a:xfrm>
            <a:off x="6192838" y="738188"/>
            <a:ext cx="152400" cy="914400"/>
          </a:xfrm>
          <a:prstGeom prst="rightBrace">
            <a:avLst>
              <a:gd name="adj1" fmla="val 50000"/>
              <a:gd name="adj2" fmla="val 51736"/>
            </a:avLst>
          </a:prstGeom>
          <a:noFill/>
          <a:ln w="47625">
            <a:solidFill>
              <a:srgbClr val="FF99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>
              <a:latin typeface="+mn-lt"/>
            </a:endParaRPr>
          </a:p>
        </p:txBody>
      </p:sp>
      <p:sp>
        <p:nvSpPr>
          <p:cNvPr id="303128" name="AutoShape 24"/>
          <p:cNvSpPr>
            <a:spLocks/>
          </p:cNvSpPr>
          <p:nvPr/>
        </p:nvSpPr>
        <p:spPr bwMode="auto">
          <a:xfrm>
            <a:off x="6980238" y="1885950"/>
            <a:ext cx="231775" cy="914400"/>
          </a:xfrm>
          <a:prstGeom prst="rightBrace">
            <a:avLst>
              <a:gd name="adj1" fmla="val 32877"/>
              <a:gd name="adj2" fmla="val 50000"/>
            </a:avLst>
          </a:prstGeom>
          <a:noFill/>
          <a:ln w="47625">
            <a:solidFill>
              <a:srgbClr val="FF99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>
              <a:latin typeface="+mn-lt"/>
            </a:endParaRPr>
          </a:p>
        </p:txBody>
      </p:sp>
      <p:sp>
        <p:nvSpPr>
          <p:cNvPr id="303129" name="AutoShape 25"/>
          <p:cNvSpPr>
            <a:spLocks/>
          </p:cNvSpPr>
          <p:nvPr/>
        </p:nvSpPr>
        <p:spPr bwMode="auto">
          <a:xfrm>
            <a:off x="6989763" y="3117850"/>
            <a:ext cx="231775" cy="914400"/>
          </a:xfrm>
          <a:prstGeom prst="rightBrace">
            <a:avLst>
              <a:gd name="adj1" fmla="val 32877"/>
              <a:gd name="adj2" fmla="val 50000"/>
            </a:avLst>
          </a:prstGeom>
          <a:noFill/>
          <a:ln w="47625">
            <a:solidFill>
              <a:srgbClr val="FF99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>
              <a:latin typeface="+mn-lt"/>
            </a:endParaRPr>
          </a:p>
        </p:txBody>
      </p:sp>
      <p:sp>
        <p:nvSpPr>
          <p:cNvPr id="303130" name="AutoShape 26"/>
          <p:cNvSpPr>
            <a:spLocks/>
          </p:cNvSpPr>
          <p:nvPr/>
        </p:nvSpPr>
        <p:spPr bwMode="auto">
          <a:xfrm>
            <a:off x="6945313" y="4398963"/>
            <a:ext cx="295275" cy="1776412"/>
          </a:xfrm>
          <a:prstGeom prst="rightBrace">
            <a:avLst>
              <a:gd name="adj1" fmla="val 50134"/>
              <a:gd name="adj2" fmla="val 50000"/>
            </a:avLst>
          </a:prstGeom>
          <a:noFill/>
          <a:ln w="47625">
            <a:solidFill>
              <a:srgbClr val="FF99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>
              <a:latin typeface="+mn-lt"/>
            </a:endParaRPr>
          </a:p>
        </p:txBody>
      </p:sp>
      <p:sp>
        <p:nvSpPr>
          <p:cNvPr id="303131" name="Text Box 27"/>
          <p:cNvSpPr txBox="1">
            <a:spLocks noChangeArrowheads="1"/>
          </p:cNvSpPr>
          <p:nvPr/>
        </p:nvSpPr>
        <p:spPr bwMode="auto">
          <a:xfrm>
            <a:off x="7361238" y="5092700"/>
            <a:ext cx="12922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MX" b="1">
                <a:latin typeface="+mn-lt"/>
              </a:rPr>
              <a:t>CAUSAS BÁSICAS</a:t>
            </a:r>
            <a:endParaRPr lang="es-ES" b="1">
              <a:latin typeface="+mn-lt"/>
            </a:endParaRPr>
          </a:p>
        </p:txBody>
      </p:sp>
      <p:sp>
        <p:nvSpPr>
          <p:cNvPr id="303132" name="Text Box 28"/>
          <p:cNvSpPr txBox="1">
            <a:spLocks noChangeArrowheads="1"/>
          </p:cNvSpPr>
          <p:nvPr/>
        </p:nvSpPr>
        <p:spPr bwMode="auto">
          <a:xfrm>
            <a:off x="6454775" y="1052513"/>
            <a:ext cx="24765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MX" b="1" dirty="0">
                <a:latin typeface="+mn-lt"/>
              </a:rPr>
              <a:t>CONSECUENCIA</a:t>
            </a:r>
            <a:endParaRPr lang="es-ES" b="1" dirty="0">
              <a:latin typeface="+mn-lt"/>
            </a:endParaRPr>
          </a:p>
        </p:txBody>
      </p:sp>
      <p:sp>
        <p:nvSpPr>
          <p:cNvPr id="303133" name="Text Box 29"/>
          <p:cNvSpPr txBox="1">
            <a:spLocks noChangeArrowheads="1"/>
          </p:cNvSpPr>
          <p:nvPr/>
        </p:nvSpPr>
        <p:spPr bwMode="auto">
          <a:xfrm>
            <a:off x="7089775" y="3313113"/>
            <a:ext cx="19748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MX" b="1">
                <a:latin typeface="+mn-lt"/>
              </a:rPr>
              <a:t>CAUSAS SUBYACENTES</a:t>
            </a:r>
            <a:endParaRPr lang="es-ES" b="1">
              <a:latin typeface="+mn-lt"/>
            </a:endParaRPr>
          </a:p>
        </p:txBody>
      </p:sp>
      <p:sp>
        <p:nvSpPr>
          <p:cNvPr id="303134" name="Text Box 30"/>
          <p:cNvSpPr txBox="1">
            <a:spLocks noChangeArrowheads="1"/>
          </p:cNvSpPr>
          <p:nvPr/>
        </p:nvSpPr>
        <p:spPr bwMode="auto">
          <a:xfrm>
            <a:off x="7169150" y="1984375"/>
            <a:ext cx="19748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MX" b="1">
                <a:latin typeface="+mn-lt"/>
              </a:rPr>
              <a:t>CAUSAS INMEDIATAS</a:t>
            </a:r>
            <a:endParaRPr lang="es-ES" b="1">
              <a:latin typeface="+mn-lt"/>
            </a:endParaRPr>
          </a:p>
        </p:txBody>
      </p:sp>
      <p:sp>
        <p:nvSpPr>
          <p:cNvPr id="303135" name="Text Box 31"/>
          <p:cNvSpPr txBox="1">
            <a:spLocks noChangeArrowheads="1"/>
          </p:cNvSpPr>
          <p:nvPr/>
        </p:nvSpPr>
        <p:spPr bwMode="auto">
          <a:xfrm>
            <a:off x="484188" y="6438900"/>
            <a:ext cx="7013575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MX" sz="1100" b="1">
                <a:latin typeface="+mn-lt"/>
              </a:rPr>
              <a:t>Fuente: Jonsson U. Malnutrition in South Asia. In: Nutrition and Poverty. 2003. ACC/SCN. 2003</a:t>
            </a:r>
            <a:endParaRPr lang="es-ES" sz="1100" b="1">
              <a:latin typeface="+mn-lt"/>
            </a:endParaRPr>
          </a:p>
        </p:txBody>
      </p:sp>
    </p:spTree>
  </p:cSld>
  <p:clrMapOvr>
    <a:masterClrMapping/>
  </p:clrMapOvr>
  <p:transition spd="med"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31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3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3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3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3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03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03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031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03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03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031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03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03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031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03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03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03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03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03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03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03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03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031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03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03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03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03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03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03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3031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03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03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3031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03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03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3031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03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03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3031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03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03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3031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03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03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3031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03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03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303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303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303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303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303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303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303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303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303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303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3031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303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303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303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303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303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3031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303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303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1000"/>
                                        <p:tgtEl>
                                          <p:spTgt spid="3031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303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303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1000"/>
                                        <p:tgtEl>
                                          <p:spTgt spid="3031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303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303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303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303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7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303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303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303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303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7" dur="1000"/>
                                        <p:tgtEl>
                                          <p:spTgt spid="303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3106" grpId="0" animBg="1"/>
      <p:bldP spid="303107" grpId="0" animBg="1"/>
      <p:bldP spid="303108" grpId="0" animBg="1"/>
      <p:bldP spid="303109" grpId="0" animBg="1"/>
      <p:bldP spid="303110" grpId="0" animBg="1"/>
      <p:bldP spid="303111" grpId="0" animBg="1"/>
      <p:bldP spid="303112" grpId="0"/>
      <p:bldP spid="303113" grpId="0" animBg="1"/>
      <p:bldP spid="303114" grpId="0" animBg="1"/>
      <p:bldP spid="303115" grpId="0" animBg="1"/>
      <p:bldP spid="303116" grpId="0" animBg="1"/>
      <p:bldP spid="303117" grpId="0" animBg="1"/>
      <p:bldP spid="303118" grpId="0" animBg="1"/>
      <p:bldP spid="303119" grpId="0" animBg="1"/>
      <p:bldP spid="303120" grpId="0" animBg="1"/>
      <p:bldP spid="303121" grpId="0" animBg="1"/>
      <p:bldP spid="303122" grpId="0" animBg="1"/>
      <p:bldP spid="303123" grpId="0" animBg="1"/>
      <p:bldP spid="303124" grpId="0" animBg="1"/>
      <p:bldP spid="303125" grpId="0" animBg="1"/>
      <p:bldP spid="303126" grpId="0" animBg="1"/>
      <p:bldP spid="303127" grpId="0" animBg="1"/>
      <p:bldP spid="303128" grpId="0" animBg="1"/>
      <p:bldP spid="303129" grpId="0" animBg="1"/>
      <p:bldP spid="303130" grpId="0" animBg="1"/>
      <p:bldP spid="303131" grpId="0"/>
      <p:bldP spid="303132" grpId="0"/>
      <p:bldP spid="303133" grpId="0"/>
      <p:bldP spid="30313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2133600"/>
            <a:ext cx="3733800" cy="2362200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es-ES_tradnl" sz="3400" b="1">
                <a:latin typeface="Tahoma" charset="0"/>
              </a:rPr>
              <a:t>SOBREPESO </a:t>
            </a:r>
          </a:p>
          <a:p>
            <a:pPr algn="ctr">
              <a:buFont typeface="Wingdings" pitchFamily="2" charset="2"/>
              <a:buNone/>
            </a:pPr>
            <a:r>
              <a:rPr lang="es-ES_tradnl" sz="3400" b="1">
                <a:latin typeface="Tahoma" charset="0"/>
              </a:rPr>
              <a:t>U </a:t>
            </a:r>
          </a:p>
          <a:p>
            <a:pPr algn="ctr">
              <a:buFont typeface="Wingdings" pitchFamily="2" charset="2"/>
              <a:buNone/>
            </a:pPr>
            <a:r>
              <a:rPr lang="es-ES_tradnl" sz="3400" b="1">
                <a:latin typeface="Tahoma" charset="0"/>
              </a:rPr>
              <a:t>OBESIDAD</a:t>
            </a:r>
            <a:endParaRPr lang="es-ES" sz="3400" b="1">
              <a:latin typeface="Tahoma" charset="0"/>
            </a:endParaRPr>
          </a:p>
        </p:txBody>
      </p:sp>
      <p:pic>
        <p:nvPicPr>
          <p:cNvPr id="307207" name="Picture 7" descr="bebes-obeso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1524000"/>
            <a:ext cx="3200400" cy="3429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7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07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7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7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072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072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07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0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32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77813"/>
            <a:ext cx="8763000" cy="484187"/>
          </a:xfrm>
        </p:spPr>
        <p:txBody>
          <a:bodyPr/>
          <a:lstStyle/>
          <a:p>
            <a:r>
              <a:rPr lang="es-ES_tradnl" sz="28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rPr>
              <a:t>Las 10 Reglas de una Alimentación Balanceada</a:t>
            </a:r>
            <a:endParaRPr lang="es-ES" sz="2800" b="1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charset="0"/>
            </a:endParaRPr>
          </a:p>
        </p:txBody>
      </p:sp>
      <p:sp>
        <p:nvSpPr>
          <p:cNvPr id="312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990600"/>
            <a:ext cx="8077200" cy="5410200"/>
          </a:xfrm>
        </p:spPr>
        <p:txBody>
          <a:bodyPr/>
          <a:lstStyle/>
          <a:p>
            <a:pPr marL="571500" indent="-571500">
              <a:buFont typeface="Wingdings" pitchFamily="2" charset="2"/>
              <a:buAutoNum type="arabicPeriod"/>
            </a:pPr>
            <a:r>
              <a:rPr lang="es-ES_tradnl" sz="2600">
                <a:latin typeface="Tahoma" charset="0"/>
              </a:rPr>
              <a:t>Consumir una alimentación saludable.</a:t>
            </a:r>
          </a:p>
          <a:p>
            <a:pPr marL="571500" indent="-571500">
              <a:buFont typeface="Wingdings" pitchFamily="2" charset="2"/>
              <a:buAutoNum type="arabicPeriod"/>
            </a:pPr>
            <a:r>
              <a:rPr lang="es-ES_tradnl" sz="2600">
                <a:latin typeface="Tahoma" charset="0"/>
              </a:rPr>
              <a:t>Incluir alimentos de origen animal.</a:t>
            </a:r>
          </a:p>
          <a:p>
            <a:pPr marL="571500" indent="-571500">
              <a:buFont typeface="Wingdings" pitchFamily="2" charset="2"/>
              <a:buAutoNum type="arabicPeriod"/>
            </a:pPr>
            <a:r>
              <a:rPr lang="es-ES_tradnl" sz="2600">
                <a:latin typeface="Tahoma" charset="0"/>
              </a:rPr>
              <a:t>Incluir una ración diaria de carne.</a:t>
            </a:r>
          </a:p>
          <a:p>
            <a:pPr marL="571500" indent="-571500">
              <a:buFont typeface="Wingdings" pitchFamily="2" charset="2"/>
              <a:buAutoNum type="arabicPeriod"/>
            </a:pPr>
            <a:r>
              <a:rPr lang="es-ES_tradnl" sz="2600">
                <a:latin typeface="Tahoma" charset="0"/>
              </a:rPr>
              <a:t>Consumir leche o derivados lácteos.</a:t>
            </a:r>
          </a:p>
          <a:p>
            <a:pPr marL="571500" indent="-571500">
              <a:buFont typeface="Wingdings" pitchFamily="2" charset="2"/>
              <a:buAutoNum type="arabicPeriod"/>
            </a:pPr>
            <a:r>
              <a:rPr lang="es-ES_tradnl" sz="2600">
                <a:latin typeface="Tahoma" charset="0"/>
              </a:rPr>
              <a:t>Consumir frutas y verduras.</a:t>
            </a:r>
          </a:p>
          <a:p>
            <a:pPr marL="571500" indent="-571500">
              <a:buFont typeface="Wingdings" pitchFamily="2" charset="2"/>
              <a:buAutoNum type="arabicPeriod"/>
            </a:pPr>
            <a:r>
              <a:rPr lang="es-ES_tradnl" sz="2600">
                <a:latin typeface="Tahoma" charset="0"/>
              </a:rPr>
              <a:t>Consumir 4 a 5 comidas al día.</a:t>
            </a:r>
          </a:p>
          <a:p>
            <a:pPr marL="571500" indent="-571500">
              <a:buFont typeface="Wingdings" pitchFamily="2" charset="2"/>
              <a:buAutoNum type="arabicPeriod"/>
            </a:pPr>
            <a:r>
              <a:rPr lang="es-ES_tradnl" sz="2600">
                <a:latin typeface="Tahoma" charset="0"/>
              </a:rPr>
              <a:t>Refrigerio escolar con alimentos saludables.</a:t>
            </a:r>
          </a:p>
          <a:p>
            <a:pPr marL="571500" indent="-571500">
              <a:buFont typeface="Wingdings" pitchFamily="2" charset="2"/>
              <a:buAutoNum type="arabicPeriod"/>
            </a:pPr>
            <a:r>
              <a:rPr lang="es-ES_tradnl" sz="2600">
                <a:latin typeface="Tahoma" charset="0"/>
              </a:rPr>
              <a:t>Fomentar consumo de agua sin azúcar.</a:t>
            </a:r>
          </a:p>
          <a:p>
            <a:pPr marL="571500" indent="-571500">
              <a:buFont typeface="Wingdings" pitchFamily="2" charset="2"/>
              <a:buAutoNum type="arabicPeriod"/>
            </a:pPr>
            <a:r>
              <a:rPr lang="es-ES_tradnl" sz="2600">
                <a:latin typeface="Tahoma" charset="0"/>
              </a:rPr>
              <a:t>No reemplazar el desayuno.</a:t>
            </a:r>
          </a:p>
          <a:p>
            <a:pPr marL="571500" indent="-571500">
              <a:buFont typeface="Wingdings" pitchFamily="2" charset="2"/>
              <a:buAutoNum type="arabicPeriod"/>
            </a:pPr>
            <a:r>
              <a:rPr lang="es-ES_tradnl" sz="2600">
                <a:latin typeface="Tahoma" charset="0"/>
              </a:rPr>
              <a:t>Que el momento de comer sea un espacio de diálogo, e integración familiar.</a:t>
            </a:r>
            <a:endParaRPr lang="es-ES" sz="2600"/>
          </a:p>
        </p:txBody>
      </p:sp>
    </p:spTree>
  </p:cSld>
  <p:clrMapOvr>
    <a:masterClrMapping/>
  </p:clrMapOvr>
  <p:transition spd="med"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23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23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2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12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12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12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12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12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12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12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12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12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12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12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12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12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12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12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123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123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123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123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123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123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123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123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123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123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123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3123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123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123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3123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232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457200"/>
            <a:ext cx="6858000" cy="3124200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es-ES_tradnl" sz="3200" b="1">
                <a:solidFill>
                  <a:srgbClr val="CC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rPr>
              <a:t>TEMA Nº 3</a:t>
            </a:r>
          </a:p>
          <a:p>
            <a:pPr algn="ctr">
              <a:buFont typeface="Wingdings" pitchFamily="2" charset="2"/>
              <a:buNone/>
            </a:pPr>
            <a:endParaRPr lang="es-ES_tradnl" sz="1200" b="1">
              <a:solidFill>
                <a:srgbClr val="CC66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charset="0"/>
            </a:endParaRPr>
          </a:p>
          <a:p>
            <a:pPr algn="ctr">
              <a:buFont typeface="Wingdings" pitchFamily="2" charset="2"/>
              <a:buNone/>
            </a:pPr>
            <a:r>
              <a:rPr lang="es-ES_tradnl" sz="3200" b="1" u="sng">
                <a:solidFill>
                  <a:srgbClr val="CC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rPr>
              <a:t>REFRIGERIO ESCOLAR</a:t>
            </a:r>
          </a:p>
          <a:p>
            <a:pPr algn="ctr">
              <a:buFont typeface="Wingdings" pitchFamily="2" charset="2"/>
              <a:buNone/>
            </a:pPr>
            <a:endParaRPr lang="es-ES_tradnl" sz="1400" b="1" u="sng">
              <a:solidFill>
                <a:srgbClr val="CC66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charset="0"/>
            </a:endParaRPr>
          </a:p>
          <a:p>
            <a:pPr algn="ctr">
              <a:buFont typeface="Wingdings" pitchFamily="2" charset="2"/>
              <a:buNone/>
            </a:pPr>
            <a:r>
              <a:rPr lang="es-ES_tradnl">
                <a:solidFill>
                  <a:srgbClr val="CC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rPr>
              <a:t>“Variado y que no incluya alimentos chatarra”</a:t>
            </a:r>
          </a:p>
          <a:p>
            <a:pPr algn="ctr">
              <a:buFont typeface="Wingdings" pitchFamily="2" charset="2"/>
              <a:buNone/>
            </a:pPr>
            <a:endParaRPr lang="es-ES_tradnl" u="sng">
              <a:solidFill>
                <a:srgbClr val="CC66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charset="0"/>
            </a:endParaRPr>
          </a:p>
          <a:p>
            <a:pPr algn="ctr">
              <a:buFont typeface="Wingdings" pitchFamily="2" charset="2"/>
              <a:buNone/>
            </a:pPr>
            <a:endParaRPr lang="es-ES" sz="3800" b="1" u="sng">
              <a:solidFill>
                <a:srgbClr val="CC66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charset="0"/>
            </a:endParaRPr>
          </a:p>
        </p:txBody>
      </p:sp>
      <p:pic>
        <p:nvPicPr>
          <p:cNvPr id="349190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6600" y="3200400"/>
            <a:ext cx="28194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49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9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49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49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49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49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1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491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491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491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491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491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49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6661" name="Picture 5" descr="loncher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6400" y="1828800"/>
            <a:ext cx="3657600" cy="3521075"/>
          </a:xfrm>
          <a:prstGeom prst="rect">
            <a:avLst/>
          </a:prstGeom>
          <a:noFill/>
        </p:spPr>
      </p:pic>
      <p:sp>
        <p:nvSpPr>
          <p:cNvPr id="3266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636588"/>
          </a:xfrm>
        </p:spPr>
        <p:txBody>
          <a:bodyPr/>
          <a:lstStyle/>
          <a:p>
            <a:pPr algn="ctr"/>
            <a:r>
              <a:rPr lang="es-ES_tradnl" sz="32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rPr>
              <a:t>REFRIGERIO ESCOLAR</a:t>
            </a:r>
            <a:endParaRPr lang="es-ES" sz="3200" b="1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charset="0"/>
            </a:endParaRPr>
          </a:p>
        </p:txBody>
      </p:sp>
      <p:sp>
        <p:nvSpPr>
          <p:cNvPr id="326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219200"/>
            <a:ext cx="5257800" cy="48768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s-ES_tradnl" sz="2800"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rPr>
              <a:t>NO DEBE REEMPLAZAR AL DESAYUNO.</a:t>
            </a:r>
          </a:p>
          <a:p>
            <a:pPr>
              <a:buFont typeface="Wingdings" pitchFamily="2" charset="2"/>
              <a:buNone/>
            </a:pPr>
            <a:endParaRPr lang="es-ES_tradnl" sz="2800">
              <a:effectLst>
                <a:outerShdw blurRad="38100" dist="38100" dir="2700000" algn="tl">
                  <a:srgbClr val="C0C0C0"/>
                </a:outerShdw>
              </a:effectLst>
              <a:latin typeface="Tahoma" charset="0"/>
            </a:endParaRPr>
          </a:p>
          <a:p>
            <a:r>
              <a:rPr lang="es-ES_tradnl" sz="2800">
                <a:latin typeface="Tahoma" charset="0"/>
              </a:rPr>
              <a:t>Fácil de elaborar, práctica para llevar, preparaciones ligeras, nutritivas y variadas.</a:t>
            </a:r>
          </a:p>
          <a:p>
            <a:r>
              <a:rPr lang="es-ES_tradnl" sz="2800">
                <a:latin typeface="Tahoma" charset="0"/>
              </a:rPr>
              <a:t>Debe estar compuesto por: cereal o tubérculo, fruta y un vaso de refresco preparado en el hogar.</a:t>
            </a:r>
            <a:endParaRPr lang="es-ES" sz="2800">
              <a:latin typeface="Tahoma" charset="0"/>
            </a:endParaRPr>
          </a:p>
        </p:txBody>
      </p:sp>
    </p:spTree>
  </p:cSld>
  <p:clrMapOvr>
    <a:masterClrMapping/>
  </p:clrMapOvr>
  <p:transition spd="med"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66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66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266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26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26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26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26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26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326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266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266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3266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266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266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266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665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1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381000"/>
            <a:ext cx="8229600" cy="2362200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es-ES_tradnl" sz="3200" b="1">
                <a:solidFill>
                  <a:srgbClr val="CC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rPr>
              <a:t>TEMA Nº 4</a:t>
            </a:r>
          </a:p>
          <a:p>
            <a:pPr algn="ctr">
              <a:buFont typeface="Wingdings" pitchFamily="2" charset="2"/>
              <a:buNone/>
            </a:pPr>
            <a:endParaRPr lang="es-ES_tradnl" sz="1200" b="1">
              <a:solidFill>
                <a:srgbClr val="CC66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charset="0"/>
            </a:endParaRPr>
          </a:p>
          <a:p>
            <a:pPr algn="ctr">
              <a:buFont typeface="Wingdings" pitchFamily="2" charset="2"/>
              <a:buNone/>
            </a:pPr>
            <a:r>
              <a:rPr lang="es-ES_tradnl" sz="3200" b="1" u="sng">
                <a:solidFill>
                  <a:srgbClr val="CC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rPr>
              <a:t>ACTIVIDAD FISICA</a:t>
            </a:r>
          </a:p>
          <a:p>
            <a:pPr algn="ctr">
              <a:buFont typeface="Wingdings" pitchFamily="2" charset="2"/>
              <a:buNone/>
            </a:pPr>
            <a:endParaRPr lang="es-ES_tradnl" sz="1400" b="1" u="sng">
              <a:solidFill>
                <a:srgbClr val="CC66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charset="0"/>
            </a:endParaRPr>
          </a:p>
          <a:p>
            <a:pPr algn="ctr">
              <a:buFont typeface="Wingdings" pitchFamily="2" charset="2"/>
              <a:buNone/>
            </a:pPr>
            <a:r>
              <a:rPr lang="es-ES_tradnl">
                <a:solidFill>
                  <a:srgbClr val="CC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rPr>
              <a:t>“Clave para nuestra salud”</a:t>
            </a:r>
            <a:endParaRPr lang="es-ES">
              <a:solidFill>
                <a:srgbClr val="CC66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charset="0"/>
            </a:endParaRPr>
          </a:p>
        </p:txBody>
      </p:sp>
      <p:pic>
        <p:nvPicPr>
          <p:cNvPr id="347139" name="Picture 3" descr="desarrollo_motriz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24200" y="2895600"/>
            <a:ext cx="3124200" cy="283368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71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71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471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471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471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471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471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471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471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47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47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471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47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228600"/>
            <a:ext cx="60960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481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81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48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9200" y="685800"/>
            <a:ext cx="7086600" cy="2133600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es-ES_tradnl" sz="3200" b="1">
                <a:solidFill>
                  <a:srgbClr val="CC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rPr>
              <a:t>TEMA Nº 5</a:t>
            </a:r>
          </a:p>
          <a:p>
            <a:pPr algn="ctr">
              <a:buFont typeface="Wingdings" pitchFamily="2" charset="2"/>
              <a:buNone/>
            </a:pPr>
            <a:endParaRPr lang="es-ES_tradnl" sz="1200" b="1">
              <a:solidFill>
                <a:srgbClr val="CC66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charset="0"/>
            </a:endParaRPr>
          </a:p>
          <a:p>
            <a:pPr algn="ctr">
              <a:buFont typeface="Wingdings" pitchFamily="2" charset="2"/>
              <a:buNone/>
            </a:pPr>
            <a:r>
              <a:rPr lang="es-ES_tradnl" sz="3200" b="1" u="sng">
                <a:solidFill>
                  <a:srgbClr val="CC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rPr>
              <a:t>HIGIENE Y MANIPULACION DE ALIMENTOS</a:t>
            </a:r>
            <a:endParaRPr lang="es-ES" sz="3200" b="1" u="sng">
              <a:solidFill>
                <a:srgbClr val="CC66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charset="0"/>
            </a:endParaRPr>
          </a:p>
        </p:txBody>
      </p:sp>
      <p:sp>
        <p:nvSpPr>
          <p:cNvPr id="340997" name="Rectangle 5"/>
          <p:cNvSpPr>
            <a:spLocks noChangeArrowheads="1"/>
          </p:cNvSpPr>
          <p:nvPr/>
        </p:nvSpPr>
        <p:spPr bwMode="auto">
          <a:xfrm>
            <a:off x="914400" y="3048000"/>
            <a:ext cx="7620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r>
              <a:rPr lang="es-ES_tradnl" sz="3000">
                <a:solidFill>
                  <a:srgbClr val="CC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rPr>
              <a:t>“Limpieza es salud”</a:t>
            </a:r>
            <a:endParaRPr lang="es-ES" sz="3000">
              <a:solidFill>
                <a:srgbClr val="CC66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charset="0"/>
            </a:endParaRPr>
          </a:p>
        </p:txBody>
      </p:sp>
    </p:spTree>
  </p:cSld>
  <p:clrMapOvr>
    <a:masterClrMapping/>
  </p:clrMapOvr>
  <p:transition spd="med">
    <p:split orient="vert" dir="in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85" name="Picture 5" descr="lejia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5800" y="1371600"/>
            <a:ext cx="4229100" cy="4467225"/>
          </a:xfrm>
          <a:prstGeom prst="rect">
            <a:avLst/>
          </a:prstGeom>
          <a:noFill/>
        </p:spPr>
      </p:pic>
      <p:sp>
        <p:nvSpPr>
          <p:cNvPr id="327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3962400" cy="38862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s-ES_tradnl" sz="3600" b="1"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rPr>
              <a:t>¿Qué prácticas de higiene y limpieza debemos tener para estar sanos?</a:t>
            </a:r>
            <a:endParaRPr lang="es-ES" sz="3600" b="1">
              <a:effectLst>
                <a:outerShdw blurRad="38100" dist="38100" dir="2700000" algn="tl">
                  <a:srgbClr val="C0C0C0"/>
                </a:outerShdw>
              </a:effectLst>
              <a:latin typeface="Tahoma" charset="0"/>
            </a:endParaRPr>
          </a:p>
        </p:txBody>
      </p:sp>
    </p:spTree>
  </p:cSld>
  <p:clrMapOvr>
    <a:masterClrMapping/>
  </p:clrMapOvr>
  <p:transition spd="med"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7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7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27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276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276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27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68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685800"/>
            <a:ext cx="4875213" cy="609600"/>
          </a:xfrm>
        </p:spPr>
        <p:txBody>
          <a:bodyPr/>
          <a:lstStyle/>
          <a:p>
            <a:pPr algn="ctr"/>
            <a:r>
              <a:rPr lang="es-ES_tradnl" sz="3400" b="1">
                <a:solidFill>
                  <a:srgbClr val="CC6600"/>
                </a:solidFill>
                <a:latin typeface="Tahoma" charset="0"/>
              </a:rPr>
              <a:t>FINALIDAD</a:t>
            </a:r>
            <a:endParaRPr lang="es-ES" sz="3400" b="1">
              <a:solidFill>
                <a:srgbClr val="CC6600"/>
              </a:solidFill>
              <a:latin typeface="Tahoma" charset="0"/>
            </a:endParaRPr>
          </a:p>
        </p:txBody>
      </p:sp>
      <p:sp>
        <p:nvSpPr>
          <p:cNvPr id="239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229600" cy="2743200"/>
          </a:xfrm>
        </p:spPr>
        <p:txBody>
          <a:bodyPr/>
          <a:lstStyle/>
          <a:p>
            <a:pPr marL="0" indent="0">
              <a:buFont typeface="Wingdings" pitchFamily="2" charset="2"/>
              <a:buNone/>
            </a:pPr>
            <a:r>
              <a:rPr lang="es-ES_tradnl">
                <a:latin typeface="Tahoma" charset="0"/>
              </a:rPr>
              <a:t>Proveer de información básica e importante acerca de la alimentación, nutrición y medidas preventivas  relacionadas a la higiene y limpieza de las niñas y niños que los ayuden a tener un estilo de vida saludable.</a:t>
            </a:r>
            <a:endParaRPr lang="es-ES">
              <a:latin typeface="Tahoma" charset="0"/>
            </a:endParaRPr>
          </a:p>
        </p:txBody>
      </p:sp>
      <p:pic>
        <p:nvPicPr>
          <p:cNvPr id="239623" name="Picture 7" descr="ni-ntildeos-felices-thumb532909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0" y="3886200"/>
            <a:ext cx="2971800" cy="20574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96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96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96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396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396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396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39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39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239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9618" grpId="1"/>
      <p:bldP spid="239619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70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533400"/>
            <a:ext cx="8229600" cy="636588"/>
          </a:xfrm>
        </p:spPr>
        <p:txBody>
          <a:bodyPr/>
          <a:lstStyle/>
          <a:p>
            <a:pPr algn="ctr"/>
            <a:r>
              <a:rPr lang="es-ES_tradnl" sz="3000" b="1">
                <a:solidFill>
                  <a:schemeClr val="tx1"/>
                </a:solidFill>
                <a:latin typeface="Tahoma" charset="0"/>
              </a:rPr>
              <a:t>LAVADO DE MANOS CON AGUA Y JABON</a:t>
            </a:r>
            <a:endParaRPr lang="es-ES" sz="3000" b="1">
              <a:solidFill>
                <a:schemeClr val="tx1"/>
              </a:solidFill>
              <a:latin typeface="Tahoma" charset="0"/>
            </a:endParaRPr>
          </a:p>
        </p:txBody>
      </p:sp>
      <p:sp>
        <p:nvSpPr>
          <p:cNvPr id="328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524000"/>
            <a:ext cx="8229600" cy="4114800"/>
          </a:xfrm>
        </p:spPr>
        <p:txBody>
          <a:bodyPr/>
          <a:lstStyle/>
          <a:p>
            <a:pPr marL="571500" indent="-571500">
              <a:buFont typeface="Wingdings" pitchFamily="2" charset="2"/>
              <a:buAutoNum type="arabicPeriod"/>
            </a:pPr>
            <a:r>
              <a:rPr lang="es-ES_tradnl" sz="2800">
                <a:latin typeface="Tahoma" charset="0"/>
              </a:rPr>
              <a:t>Antes y después de preparar los alimentos.</a:t>
            </a:r>
          </a:p>
          <a:p>
            <a:pPr marL="571500" indent="-571500">
              <a:buFont typeface="Wingdings" pitchFamily="2" charset="2"/>
              <a:buAutoNum type="arabicPeriod"/>
            </a:pPr>
            <a:r>
              <a:rPr lang="es-ES_tradnl" sz="2800">
                <a:latin typeface="Tahoma" charset="0"/>
              </a:rPr>
              <a:t>Antes de comer o dar de comer a los bebés.</a:t>
            </a:r>
          </a:p>
          <a:p>
            <a:pPr marL="571500" indent="-571500">
              <a:buFont typeface="Wingdings" pitchFamily="2" charset="2"/>
              <a:buAutoNum type="arabicPeriod"/>
            </a:pPr>
            <a:r>
              <a:rPr lang="es-ES_tradnl" sz="2800">
                <a:latin typeface="Tahoma" charset="0"/>
              </a:rPr>
              <a:t>Después de usar el baño y después de cambiar los pañales al bebé.</a:t>
            </a:r>
          </a:p>
          <a:p>
            <a:pPr marL="571500" indent="-571500">
              <a:buFont typeface="Wingdings" pitchFamily="2" charset="2"/>
              <a:buAutoNum type="arabicPeriod"/>
            </a:pPr>
            <a:r>
              <a:rPr lang="es-ES_tradnl" sz="2800">
                <a:latin typeface="Tahoma" charset="0"/>
              </a:rPr>
              <a:t>Después de tocar animales o desechos de animales.</a:t>
            </a:r>
          </a:p>
          <a:p>
            <a:pPr marL="571500" indent="-571500">
              <a:buFont typeface="Wingdings" pitchFamily="2" charset="2"/>
              <a:buAutoNum type="arabicPeriod"/>
            </a:pPr>
            <a:r>
              <a:rPr lang="es-ES_tradnl" sz="2800">
                <a:latin typeface="Tahoma" charset="0"/>
              </a:rPr>
              <a:t>Después de sonarse la nariz o taparse con las manos después de toser o estornudar.</a:t>
            </a:r>
            <a:endParaRPr lang="es-ES" sz="2800">
              <a:latin typeface="Tahoma" charset="0"/>
            </a:endParaRPr>
          </a:p>
        </p:txBody>
      </p:sp>
    </p:spTree>
  </p:cSld>
  <p:clrMapOvr>
    <a:masterClrMapping/>
  </p:clrMapOvr>
  <p:transition spd="med"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87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87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287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28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28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28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28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28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28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28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28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28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287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287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287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287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287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287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870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7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8686800" cy="685800"/>
          </a:xfrm>
        </p:spPr>
        <p:txBody>
          <a:bodyPr/>
          <a:lstStyle/>
          <a:p>
            <a:r>
              <a:rPr lang="es-ES_tradnl" sz="3000" b="1">
                <a:solidFill>
                  <a:schemeClr val="tx1"/>
                </a:solidFill>
                <a:latin typeface="Tahoma" charset="0"/>
              </a:rPr>
              <a:t>¿COMO DEBEMOS LAVARNOS LAS MANOS?</a:t>
            </a:r>
            <a:endParaRPr lang="es-ES" sz="3000" b="1">
              <a:solidFill>
                <a:schemeClr val="tx1"/>
              </a:solidFill>
              <a:latin typeface="Tahoma" charset="0"/>
            </a:endParaRPr>
          </a:p>
        </p:txBody>
      </p:sp>
      <p:sp>
        <p:nvSpPr>
          <p:cNvPr id="329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371600"/>
            <a:ext cx="7543800" cy="4191000"/>
          </a:xfrm>
        </p:spPr>
        <p:txBody>
          <a:bodyPr/>
          <a:lstStyle/>
          <a:p>
            <a:pPr marL="571500" indent="-571500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s-ES_tradnl" sz="2800">
                <a:latin typeface="Tahoma" charset="0"/>
              </a:rPr>
              <a:t>Usar agua a chorro.</a:t>
            </a:r>
          </a:p>
          <a:p>
            <a:pPr marL="571500" indent="-571500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s-ES_tradnl" sz="2800">
                <a:latin typeface="Tahoma" charset="0"/>
              </a:rPr>
              <a:t>Tener ambos brazos libres.</a:t>
            </a:r>
          </a:p>
          <a:p>
            <a:pPr marL="571500" indent="-571500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s-ES_tradnl" sz="2800">
                <a:latin typeface="Tahoma" charset="0"/>
              </a:rPr>
              <a:t>Lavarse las manos con agua y jabón.</a:t>
            </a:r>
          </a:p>
          <a:p>
            <a:pPr marL="571500" indent="-571500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s-ES_tradnl" sz="2800">
                <a:latin typeface="Tahoma" charset="0"/>
              </a:rPr>
              <a:t>Enjuagarse con abundante agua a chorro.</a:t>
            </a:r>
          </a:p>
          <a:p>
            <a:pPr marL="571500" indent="-571500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s-ES_tradnl" sz="2800">
                <a:latin typeface="Tahoma" charset="0"/>
              </a:rPr>
              <a:t>Tener ambos brazos libres.</a:t>
            </a:r>
          </a:p>
          <a:p>
            <a:pPr marL="571500" indent="-571500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s-ES_tradnl" sz="2800">
                <a:latin typeface="Tahoma" charset="0"/>
              </a:rPr>
              <a:t>Lavarse las manos con agua y jabón por 20”.</a:t>
            </a:r>
          </a:p>
          <a:p>
            <a:pPr marL="571500" indent="-571500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s-ES_tradnl" sz="2800">
                <a:latin typeface="Tahoma" charset="0"/>
              </a:rPr>
              <a:t>Enjuagarse con abundante agua a chorro.</a:t>
            </a:r>
          </a:p>
          <a:p>
            <a:pPr marL="571500" indent="-571500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s-ES_tradnl" sz="2800">
                <a:latin typeface="Tahoma" charset="0"/>
              </a:rPr>
              <a:t>Secarse con una toalla o trapo limpio.</a:t>
            </a:r>
            <a:endParaRPr lang="es-ES" sz="2800">
              <a:latin typeface="Tahoma" charset="0"/>
            </a:endParaRPr>
          </a:p>
        </p:txBody>
      </p:sp>
    </p:spTree>
  </p:cSld>
  <p:clrMapOvr>
    <a:masterClrMapping/>
  </p:clrMapOvr>
  <p:transition spd="med"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97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97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297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29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29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29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29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29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29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29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29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29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29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29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29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297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297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297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297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297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297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297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297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297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297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297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297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9730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75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77813"/>
            <a:ext cx="8915400" cy="636587"/>
          </a:xfrm>
        </p:spPr>
        <p:txBody>
          <a:bodyPr/>
          <a:lstStyle/>
          <a:p>
            <a:pPr algn="ctr"/>
            <a:r>
              <a:rPr lang="es-ES_tradnl" sz="3000" b="1">
                <a:solidFill>
                  <a:schemeClr val="tx1"/>
                </a:solidFill>
                <a:latin typeface="Tahoma" charset="0"/>
              </a:rPr>
              <a:t>HIGIENE Y CONSERVACIÓN DE LOS ALIMENTOS</a:t>
            </a:r>
            <a:endParaRPr lang="es-ES" sz="3000" b="1">
              <a:solidFill>
                <a:schemeClr val="tx1"/>
              </a:solidFill>
              <a:latin typeface="Tahoma" charset="0"/>
            </a:endParaRPr>
          </a:p>
        </p:txBody>
      </p:sp>
      <p:sp>
        <p:nvSpPr>
          <p:cNvPr id="330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524000"/>
            <a:ext cx="8458200" cy="4724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s-ES_tradnl" sz="2800"/>
              <a:t>Lavarse las manos con agua y jabón.</a:t>
            </a:r>
          </a:p>
          <a:p>
            <a:pPr>
              <a:lnSpc>
                <a:spcPct val="90000"/>
              </a:lnSpc>
            </a:pPr>
            <a:r>
              <a:rPr lang="es-ES_tradnl" sz="2800"/>
              <a:t>Mantener limpios todos los utensilios y vajilla.</a:t>
            </a:r>
          </a:p>
          <a:p>
            <a:pPr>
              <a:lnSpc>
                <a:spcPct val="90000"/>
              </a:lnSpc>
            </a:pPr>
            <a:r>
              <a:rPr lang="es-ES_tradnl" sz="2800"/>
              <a:t>Lavar los alimentos antes de consumirlos.</a:t>
            </a:r>
          </a:p>
          <a:p>
            <a:pPr>
              <a:lnSpc>
                <a:spcPct val="90000"/>
              </a:lnSpc>
            </a:pPr>
            <a:r>
              <a:rPr lang="es-ES_tradnl" sz="2800"/>
              <a:t>Los alimentos deben conservarse en ambientes limpios, libre de animales y roedores.</a:t>
            </a:r>
          </a:p>
          <a:p>
            <a:pPr>
              <a:lnSpc>
                <a:spcPct val="90000"/>
              </a:lnSpc>
            </a:pPr>
            <a:r>
              <a:rPr lang="es-ES_tradnl" sz="2800"/>
              <a:t>Los alimentos perecibles almacenarlos a bajas temperaturas.</a:t>
            </a:r>
          </a:p>
          <a:p>
            <a:pPr>
              <a:lnSpc>
                <a:spcPct val="90000"/>
              </a:lnSpc>
            </a:pPr>
            <a:r>
              <a:rPr lang="es-ES_tradnl" sz="2800"/>
              <a:t>Mantener los alimentos en recipientes tapados.</a:t>
            </a:r>
          </a:p>
          <a:p>
            <a:pPr>
              <a:lnSpc>
                <a:spcPct val="90000"/>
              </a:lnSpc>
            </a:pPr>
            <a:r>
              <a:rPr lang="es-ES_tradnl" sz="2800"/>
              <a:t>Lea las etiquetas de los alimentos envasados y verificar fecha de vencimiento.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s-ES"/>
          </a:p>
        </p:txBody>
      </p:sp>
    </p:spTree>
  </p:cSld>
  <p:clrMapOvr>
    <a:masterClrMapping/>
  </p:clrMapOvr>
  <p:transition spd="med"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307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07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30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30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30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30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30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30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30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30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30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30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7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307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307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307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7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307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307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307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7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307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307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307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7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307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307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307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0754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71600" y="1371600"/>
            <a:ext cx="6477000" cy="1066800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es-ES_tradnl" sz="4200" b="1"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rPr>
              <a:t>GRACIAS</a:t>
            </a:r>
            <a:endParaRPr lang="es-ES" sz="4200" b="1">
              <a:effectLst>
                <a:outerShdw blurRad="38100" dist="38100" dir="2700000" algn="tl">
                  <a:srgbClr val="C0C0C0"/>
                </a:outerShdw>
              </a:effectLst>
              <a:latin typeface="Tahoma" charset="0"/>
            </a:endParaRPr>
          </a:p>
        </p:txBody>
      </p:sp>
      <p:sp>
        <p:nvSpPr>
          <p:cNvPr id="354308" name="Rectangle 4"/>
          <p:cNvSpPr>
            <a:spLocks noChangeArrowheads="1"/>
          </p:cNvSpPr>
          <p:nvPr/>
        </p:nvSpPr>
        <p:spPr bwMode="auto">
          <a:xfrm>
            <a:off x="609600" y="4365104"/>
            <a:ext cx="7274768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endParaRPr lang="es-ES_tradnl" sz="3000" b="1" dirty="0">
              <a:effectLst>
                <a:outerShdw blurRad="38100" dist="38100" dir="2700000" algn="tl">
                  <a:srgbClr val="C0C0C0"/>
                </a:outerShdw>
              </a:effectLst>
              <a:latin typeface="Tahoma" charset="0"/>
            </a:endParaRPr>
          </a:p>
          <a:p>
            <a:pPr marL="342900" indent="-342900" algn="ctr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endParaRPr lang="es-ES_tradnl" sz="3000" b="1" dirty="0">
              <a:effectLst>
                <a:outerShdw blurRad="38100" dist="38100" dir="2700000" algn="tl">
                  <a:srgbClr val="C0C0C0"/>
                </a:outerShdw>
              </a:effectLst>
              <a:latin typeface="Tahoma" charset="0"/>
            </a:endParaRPr>
          </a:p>
          <a:p>
            <a:pPr marL="342900" indent="-342900" algn="ctr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r>
              <a:rPr lang="es-ES_tradnl" sz="3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rPr>
              <a:t>LUIS GUILLERMO LÓPEZ CASTRO</a:t>
            </a:r>
            <a:endParaRPr lang="es-ES_tradnl" sz="3000" b="1" dirty="0">
              <a:effectLst>
                <a:outerShdw blurRad="38100" dist="38100" dir="2700000" algn="tl">
                  <a:srgbClr val="C0C0C0"/>
                </a:outerShdw>
              </a:effectLst>
              <a:latin typeface="Tahoma" charset="0"/>
            </a:endParaRPr>
          </a:p>
          <a:p>
            <a:pPr marL="342900" indent="-342900" algn="ctr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endParaRPr lang="es-ES_tradnl" sz="3000" b="1" dirty="0">
              <a:effectLst>
                <a:outerShdw blurRad="38100" dist="38100" dir="2700000" algn="tl">
                  <a:srgbClr val="C0C0C0"/>
                </a:outerShdw>
              </a:effectLst>
              <a:latin typeface="Tahoma" charset="0"/>
            </a:endParaRPr>
          </a:p>
          <a:p>
            <a:pPr marL="342900" indent="-342900" algn="ctr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endParaRPr lang="es-ES" sz="3000" b="1" dirty="0">
              <a:effectLst>
                <a:outerShdw blurRad="38100" dist="38100" dir="2700000" algn="tl">
                  <a:srgbClr val="C0C0C0"/>
                </a:outerShdw>
              </a:effectLst>
              <a:latin typeface="Tahoma" charset="0"/>
            </a:endParaRPr>
          </a:p>
        </p:txBody>
      </p:sp>
    </p:spTree>
  </p:cSld>
  <p:clrMapOvr>
    <a:masterClrMapping/>
  </p:clrMapOvr>
  <p:transition spd="med">
    <p:split orient="vert" dir="in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8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914400"/>
            <a:ext cx="7924800" cy="3352800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es-ES_tradnl" sz="3400" b="1">
                <a:solidFill>
                  <a:srgbClr val="CC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rPr>
              <a:t>TEMA Nº 1</a:t>
            </a:r>
          </a:p>
          <a:p>
            <a:pPr algn="ctr">
              <a:buFont typeface="Wingdings" pitchFamily="2" charset="2"/>
              <a:buNone/>
            </a:pPr>
            <a:endParaRPr lang="es-ES_tradnl" sz="1200" b="1">
              <a:solidFill>
                <a:srgbClr val="CC66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charset="0"/>
            </a:endParaRPr>
          </a:p>
          <a:p>
            <a:pPr algn="ctr">
              <a:buFont typeface="Wingdings" pitchFamily="2" charset="2"/>
              <a:buNone/>
            </a:pPr>
            <a:r>
              <a:rPr lang="es-ES_tradnl" sz="3400" b="1" u="sng">
                <a:solidFill>
                  <a:srgbClr val="CC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rPr>
              <a:t>VALORACION NUTRICIONAL</a:t>
            </a:r>
          </a:p>
          <a:p>
            <a:pPr algn="ctr">
              <a:buFont typeface="Wingdings" pitchFamily="2" charset="2"/>
              <a:buNone/>
            </a:pPr>
            <a:endParaRPr lang="es-ES_tradnl" sz="1600" b="1" u="sng">
              <a:solidFill>
                <a:srgbClr val="CC66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charset="0"/>
            </a:endParaRPr>
          </a:p>
          <a:p>
            <a:pPr algn="ctr">
              <a:buFont typeface="Wingdings" pitchFamily="2" charset="2"/>
              <a:buNone/>
            </a:pPr>
            <a:r>
              <a:rPr lang="es-ES_tradnl">
                <a:solidFill>
                  <a:srgbClr val="CC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rPr>
              <a:t>“El monitoreo del estado nutricional del niño asegura una optima capacidad física e intelectual”</a:t>
            </a:r>
            <a:endParaRPr lang="es-ES">
              <a:solidFill>
                <a:srgbClr val="CC66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charset="0"/>
            </a:endParaRPr>
          </a:p>
        </p:txBody>
      </p:sp>
    </p:spTree>
  </p:cSld>
  <p:clrMapOvr>
    <a:masterClrMapping/>
  </p:clrMapOvr>
  <p:transition spd="med"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8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358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58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358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8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358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358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358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8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358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358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358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8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85800"/>
            <a:ext cx="8229600" cy="533400"/>
          </a:xfrm>
        </p:spPr>
        <p:txBody>
          <a:bodyPr/>
          <a:lstStyle/>
          <a:p>
            <a:pPr algn="ctr"/>
            <a:r>
              <a:rPr lang="es-ES_tradnl" sz="3200" b="1">
                <a:solidFill>
                  <a:schemeClr val="tx1"/>
                </a:solidFill>
                <a:latin typeface="Tahoma" charset="0"/>
              </a:rPr>
              <a:t>VALORACION NUTRICIONAL</a:t>
            </a:r>
            <a:endParaRPr lang="es-ES" sz="3200" b="1">
              <a:solidFill>
                <a:schemeClr val="tx1"/>
              </a:solidFill>
              <a:latin typeface="Tahoma" charset="0"/>
            </a:endParaRPr>
          </a:p>
        </p:txBody>
      </p:sp>
      <p:sp>
        <p:nvSpPr>
          <p:cNvPr id="336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1676400"/>
            <a:ext cx="6858000" cy="990600"/>
          </a:xfrm>
        </p:spPr>
        <p:txBody>
          <a:bodyPr/>
          <a:lstStyle/>
          <a:p>
            <a:pPr marL="266700" indent="0">
              <a:lnSpc>
                <a:spcPct val="80000"/>
              </a:lnSpc>
              <a:buFont typeface="Wingdings" pitchFamily="2" charset="2"/>
              <a:buNone/>
            </a:pPr>
            <a:endParaRPr lang="es-ES_tradnl" sz="1400" b="1" u="sng">
              <a:effectLst>
                <a:outerShdw blurRad="38100" dist="38100" dir="2700000" algn="tl">
                  <a:srgbClr val="C0C0C0"/>
                </a:outerShdw>
              </a:effectLst>
              <a:latin typeface="Tahoma" charset="0"/>
            </a:endParaRPr>
          </a:p>
          <a:p>
            <a:pPr marL="266700" indent="0" algn="ctr">
              <a:lnSpc>
                <a:spcPct val="80000"/>
              </a:lnSpc>
              <a:buFont typeface="Wingdings" pitchFamily="2" charset="2"/>
              <a:buNone/>
            </a:pPr>
            <a:r>
              <a:rPr lang="es-ES_tradnl" sz="3400" b="1" u="sng"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rPr>
              <a:t>Índice de Masa Corporal</a:t>
            </a:r>
            <a:r>
              <a:rPr lang="es-ES_tradnl" sz="2600">
                <a:latin typeface="Tahoma" charset="0"/>
              </a:rPr>
              <a:t> </a:t>
            </a:r>
            <a:r>
              <a:rPr lang="es-ES" sz="2600">
                <a:latin typeface="Tahoma" charset="0"/>
              </a:rPr>
              <a:t> </a:t>
            </a:r>
          </a:p>
          <a:p>
            <a:pPr marL="266700" indent="0">
              <a:lnSpc>
                <a:spcPct val="80000"/>
              </a:lnSpc>
              <a:buFont typeface="Wingdings" pitchFamily="2" charset="2"/>
              <a:buNone/>
            </a:pPr>
            <a:r>
              <a:rPr lang="es-ES" sz="1300" b="1">
                <a:solidFill>
                  <a:srgbClr val="FF3300"/>
                </a:solidFill>
              </a:rPr>
              <a:t>	</a:t>
            </a:r>
          </a:p>
          <a:p>
            <a:pPr marL="266700" indent="0" algn="ctr">
              <a:lnSpc>
                <a:spcPct val="80000"/>
              </a:lnSpc>
              <a:buFont typeface="Wingdings" pitchFamily="2" charset="2"/>
              <a:buNone/>
            </a:pPr>
            <a:endParaRPr lang="es-ES" sz="1300" b="1">
              <a:solidFill>
                <a:srgbClr val="FF3300"/>
              </a:solidFill>
            </a:endParaRPr>
          </a:p>
          <a:p>
            <a:pPr marL="266700" indent="0" algn="ctr">
              <a:lnSpc>
                <a:spcPct val="80000"/>
              </a:lnSpc>
              <a:buFont typeface="Wingdings" pitchFamily="2" charset="2"/>
              <a:buNone/>
            </a:pPr>
            <a:endParaRPr lang="es-ES_tradnl" sz="1400">
              <a:solidFill>
                <a:srgbClr val="FF3300"/>
              </a:solidFill>
              <a:latin typeface="Tahoma" charset="0"/>
            </a:endParaRPr>
          </a:p>
          <a:p>
            <a:pPr marL="266700" indent="0" algn="ctr">
              <a:lnSpc>
                <a:spcPct val="80000"/>
              </a:lnSpc>
              <a:buFont typeface="Wingdings" pitchFamily="2" charset="2"/>
              <a:buNone/>
            </a:pPr>
            <a:endParaRPr lang="es-ES" sz="400">
              <a:solidFill>
                <a:srgbClr val="FF3300"/>
              </a:solidFill>
              <a:latin typeface="Tahoma" charset="0"/>
            </a:endParaRPr>
          </a:p>
          <a:p>
            <a:pPr marL="266700" indent="0">
              <a:lnSpc>
                <a:spcPct val="80000"/>
              </a:lnSpc>
              <a:buFont typeface="Wingdings" pitchFamily="2" charset="2"/>
              <a:buNone/>
            </a:pPr>
            <a:endParaRPr lang="es-ES_tradnl" sz="1400"/>
          </a:p>
          <a:p>
            <a:pPr marL="266700" indent="0">
              <a:lnSpc>
                <a:spcPct val="80000"/>
              </a:lnSpc>
              <a:buFont typeface="Wingdings" pitchFamily="2" charset="2"/>
              <a:buNone/>
            </a:pPr>
            <a:endParaRPr lang="es-ES" sz="1400"/>
          </a:p>
        </p:txBody>
      </p:sp>
      <p:sp>
        <p:nvSpPr>
          <p:cNvPr id="336900" name="Rectangle 4"/>
          <p:cNvSpPr>
            <a:spLocks noChangeArrowheads="1"/>
          </p:cNvSpPr>
          <p:nvPr/>
        </p:nvSpPr>
        <p:spPr bwMode="auto">
          <a:xfrm>
            <a:off x="990600" y="2971800"/>
            <a:ext cx="7391400" cy="1066800"/>
          </a:xfrm>
          <a:prstGeom prst="rect">
            <a:avLst/>
          </a:prstGeom>
          <a:solidFill>
            <a:srgbClr val="FFFFCC"/>
          </a:solidFill>
          <a:ln w="9525" algn="ctr">
            <a:solidFill>
              <a:schemeClr val="accent1"/>
            </a:solidFill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s-ES" sz="3200" b="1">
                <a:solidFill>
                  <a:srgbClr val="CC6600"/>
                </a:solidFill>
                <a:latin typeface="Tahoma" charset="0"/>
              </a:rPr>
              <a:t>IMC = Peso Actual (Kg.)/talla (m)2</a:t>
            </a:r>
          </a:p>
        </p:txBody>
      </p:sp>
      <p:sp>
        <p:nvSpPr>
          <p:cNvPr id="336901" name="Rectangle 5"/>
          <p:cNvSpPr>
            <a:spLocks noChangeArrowheads="1"/>
          </p:cNvSpPr>
          <p:nvPr/>
        </p:nvSpPr>
        <p:spPr bwMode="auto">
          <a:xfrm>
            <a:off x="457200" y="4572000"/>
            <a:ext cx="8153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r>
              <a:rPr lang="es-ES_tradnl" sz="2800" b="1">
                <a:solidFill>
                  <a:srgbClr val="CC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rPr>
              <a:t>Permite evaluar problemas de delgadez, sobrepeso y obesidad.</a:t>
            </a:r>
            <a:r>
              <a:rPr lang="es-ES" sz="2800" b="1">
                <a:solidFill>
                  <a:srgbClr val="CC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rPr>
              <a:t/>
            </a:r>
            <a:br>
              <a:rPr lang="es-ES" sz="2800" b="1">
                <a:solidFill>
                  <a:srgbClr val="CC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rPr>
            </a:br>
            <a:endParaRPr lang="es-ES" sz="2800" b="1">
              <a:solidFill>
                <a:srgbClr val="CC66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charset="0"/>
            </a:endParaRPr>
          </a:p>
        </p:txBody>
      </p:sp>
    </p:spTree>
  </p:cSld>
  <p:clrMapOvr>
    <a:masterClrMapping/>
  </p:clrMapOvr>
  <p:transition spd="med"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68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68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68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36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36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36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369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369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369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369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369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369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6898" grpId="0"/>
      <p:bldP spid="336900" grpId="0" animBg="1"/>
      <p:bldP spid="33690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62000" y="1447800"/>
            <a:ext cx="7620000" cy="4683125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endParaRPr lang="es-ES" sz="1000">
              <a:solidFill>
                <a:srgbClr val="FF3300"/>
              </a:solidFill>
            </a:endParaRPr>
          </a:p>
          <a:p>
            <a:pPr>
              <a:buFont typeface="Wingdings" pitchFamily="2" charset="2"/>
              <a:buNone/>
            </a:pPr>
            <a:r>
              <a:rPr lang="es-ES" b="1">
                <a:latin typeface="Tahoma" charset="0"/>
              </a:rPr>
              <a:t>Por ejemplo</a:t>
            </a:r>
            <a:r>
              <a:rPr lang="es-ES">
                <a:latin typeface="Tahoma" charset="0"/>
              </a:rPr>
              <a:t>:</a:t>
            </a:r>
          </a:p>
          <a:p>
            <a:pPr>
              <a:buFont typeface="Wingdings" pitchFamily="2" charset="2"/>
              <a:buNone/>
            </a:pPr>
            <a:r>
              <a:rPr lang="es-ES">
                <a:latin typeface="Tahoma" charset="0"/>
              </a:rPr>
              <a:t>Una estudiante de 16 años de edad que pesa 50 kilos y mide 1.65 m. ¿Cual será su IMC?</a:t>
            </a:r>
          </a:p>
          <a:p>
            <a:pPr>
              <a:buFont typeface="Wingdings" pitchFamily="2" charset="2"/>
              <a:buNone/>
            </a:pPr>
            <a:r>
              <a:rPr lang="es-ES" b="1">
                <a:latin typeface="Tahoma" charset="0"/>
              </a:rPr>
              <a:t>Resultados</a:t>
            </a:r>
            <a:r>
              <a:rPr lang="es-ES">
                <a:latin typeface="Tahoma" charset="0"/>
              </a:rPr>
              <a:t>:	50 / (1.65)2  =  18.3 </a:t>
            </a:r>
          </a:p>
          <a:p>
            <a:pPr>
              <a:buFont typeface="Wingdings" pitchFamily="2" charset="2"/>
              <a:buNone/>
            </a:pPr>
            <a:r>
              <a:rPr lang="es-ES">
                <a:latin typeface="Tahoma" charset="0"/>
              </a:rPr>
              <a:t>		ó	50 / 1.65 / 1.65 = 18.3</a:t>
            </a:r>
          </a:p>
          <a:p>
            <a:pPr>
              <a:buFont typeface="Wingdings" pitchFamily="2" charset="2"/>
              <a:buNone/>
            </a:pPr>
            <a:endParaRPr lang="es-ES_tradnl" sz="3200">
              <a:latin typeface="Tahoma" charset="0"/>
            </a:endParaRPr>
          </a:p>
          <a:p>
            <a:endParaRPr lang="es-ES">
              <a:effectLst>
                <a:outerShdw blurRad="38100" dist="38100" dir="2700000" algn="tl">
                  <a:srgbClr val="C0C0C0"/>
                </a:outerShdw>
              </a:effectLst>
              <a:latin typeface="Tahoma" charset="0"/>
            </a:endParaRPr>
          </a:p>
        </p:txBody>
      </p:sp>
      <p:sp>
        <p:nvSpPr>
          <p:cNvPr id="337923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609600"/>
            <a:ext cx="8229600" cy="560388"/>
          </a:xfrm>
          <a:noFill/>
          <a:ln/>
        </p:spPr>
        <p:txBody>
          <a:bodyPr/>
          <a:lstStyle/>
          <a:p>
            <a:pPr algn="ctr"/>
            <a:r>
              <a:rPr lang="es-ES_tradnl" sz="3000" b="1">
                <a:solidFill>
                  <a:schemeClr val="tx1"/>
                </a:solidFill>
                <a:latin typeface="Tahoma" charset="0"/>
              </a:rPr>
              <a:t>VALORACION NUTRICIONAL</a:t>
            </a:r>
            <a:endParaRPr lang="es-ES" sz="3000" b="1">
              <a:solidFill>
                <a:schemeClr val="tx1"/>
              </a:solidFill>
              <a:latin typeface="Tahoma" charset="0"/>
            </a:endParaRPr>
          </a:p>
        </p:txBody>
      </p:sp>
    </p:spTree>
  </p:cSld>
  <p:clrMapOvr>
    <a:masterClrMapping/>
  </p:clrMapOvr>
  <p:transition spd="med"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79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79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79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379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379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379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379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379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3379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379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379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379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379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379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379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2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9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endParaRPr lang="es-ES_tradnl"/>
          </a:p>
          <a:p>
            <a:endParaRPr lang="es-ES"/>
          </a:p>
        </p:txBody>
      </p:sp>
      <p:sp>
        <p:nvSpPr>
          <p:cNvPr id="338947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636588"/>
          </a:xfrm>
          <a:noFill/>
          <a:ln/>
        </p:spPr>
        <p:txBody>
          <a:bodyPr/>
          <a:lstStyle/>
          <a:p>
            <a:pPr algn="ctr"/>
            <a:r>
              <a:rPr lang="es-ES_tradnl" sz="3000" b="1">
                <a:solidFill>
                  <a:schemeClr val="tx1"/>
                </a:solidFill>
                <a:latin typeface="Tahoma" charset="0"/>
              </a:rPr>
              <a:t>VALORACION NUTRICIONAL</a:t>
            </a:r>
            <a:endParaRPr lang="es-ES" sz="3000" b="1">
              <a:solidFill>
                <a:schemeClr val="tx1"/>
              </a:solidFill>
              <a:latin typeface="Tahoma" charset="0"/>
            </a:endParaRPr>
          </a:p>
        </p:txBody>
      </p:sp>
      <p:sp>
        <p:nvSpPr>
          <p:cNvPr id="338948" name="Rectangle 4"/>
          <p:cNvSpPr>
            <a:spLocks noChangeArrowheads="1"/>
          </p:cNvSpPr>
          <p:nvPr/>
        </p:nvSpPr>
        <p:spPr bwMode="auto">
          <a:xfrm>
            <a:off x="381000" y="1143000"/>
            <a:ext cx="83820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endParaRPr lang="es-ES" sz="1000">
              <a:solidFill>
                <a:srgbClr val="FF3300"/>
              </a:solidFill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r>
              <a:rPr lang="es-ES_tradnl" sz="3200">
                <a:latin typeface="Tahoma" charset="0"/>
              </a:rPr>
              <a:t>Tablas de valoración nutricional:</a:t>
            </a: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endParaRPr lang="es-ES_tradnl" sz="1200">
              <a:latin typeface="Tahoma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s-ES_tradnl" sz="30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rPr>
              <a:t> Verde Oscuro</a:t>
            </a:r>
            <a:r>
              <a:rPr lang="es-ES_tradnl" sz="3000"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rPr>
              <a:t> </a:t>
            </a: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s-ES_tradnl" sz="3000">
                <a:solidFill>
                  <a:srgbClr val="66FF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rPr>
              <a:t> Verde claro</a:t>
            </a:r>
            <a:endParaRPr lang="es-ES_tradnl" sz="3000">
              <a:effectLst>
                <a:outerShdw blurRad="38100" dist="38100" dir="2700000" algn="tl">
                  <a:srgbClr val="C0C0C0"/>
                </a:outerShdw>
              </a:effectLst>
              <a:latin typeface="Tahoma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s-ES_tradnl" sz="300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rPr>
              <a:t> Amarillo </a:t>
            </a:r>
            <a:r>
              <a:rPr lang="es-ES_tradnl" sz="3000">
                <a:solidFill>
                  <a:srgbClr val="FFCC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rPr>
              <a:t>Naranja</a:t>
            </a:r>
            <a:r>
              <a:rPr lang="es-ES_tradnl" sz="3000"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rPr>
              <a:t>	</a:t>
            </a: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s-ES_tradnl" sz="30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rPr>
              <a:t> Rojo			</a:t>
            </a:r>
            <a:r>
              <a:rPr lang="es-ES_tradnl" sz="3000"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rPr>
              <a:t>	 </a:t>
            </a: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endParaRPr lang="es-ES_tradnl" sz="3000">
              <a:effectLst>
                <a:outerShdw blurRad="38100" dist="38100" dir="2700000" algn="tl">
                  <a:srgbClr val="C0C0C0"/>
                </a:outerShdw>
              </a:effectLst>
              <a:latin typeface="Tahoma" charset="0"/>
            </a:endParaRPr>
          </a:p>
          <a:p>
            <a:pPr algn="ctr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endParaRPr lang="es-ES_tradnl" sz="2400" i="1">
              <a:effectLst>
                <a:outerShdw blurRad="38100" dist="38100" dir="2700000" algn="tl">
                  <a:srgbClr val="C0C0C0"/>
                </a:outerShdw>
              </a:effectLst>
              <a:latin typeface="Tahoma" charset="0"/>
            </a:endParaRPr>
          </a:p>
          <a:p>
            <a:pPr algn="ctr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r>
              <a:rPr lang="es-ES_tradnl" sz="2400" b="1" i="1">
                <a:solidFill>
                  <a:srgbClr val="CC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rPr>
              <a:t>Se requiere de un trabajo articulado con los servicios de salud para vigilar el estado nutricional de las niñas y niños escolares. </a:t>
            </a: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endParaRPr lang="es-ES" sz="3000" b="1" i="1">
              <a:solidFill>
                <a:srgbClr val="CC66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charset="0"/>
            </a:endParaRPr>
          </a:p>
        </p:txBody>
      </p:sp>
      <p:sp>
        <p:nvSpPr>
          <p:cNvPr id="338949" name="Rectangle 5"/>
          <p:cNvSpPr>
            <a:spLocks noChangeArrowheads="1"/>
          </p:cNvSpPr>
          <p:nvPr/>
        </p:nvSpPr>
        <p:spPr bwMode="auto">
          <a:xfrm>
            <a:off x="3962400" y="1828800"/>
            <a:ext cx="51816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endParaRPr lang="es-ES" sz="1000">
              <a:solidFill>
                <a:srgbClr val="FF3300"/>
              </a:solidFill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r>
              <a:rPr lang="es-ES_tradnl" sz="3000"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rPr>
              <a:t>Normal</a:t>
            </a: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r>
              <a:rPr lang="es-ES_tradnl" sz="3000"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rPr>
              <a:t>Riesgo (delgadez o talla baja)</a:t>
            </a: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r>
              <a:rPr lang="es-ES_tradnl" sz="3000"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rPr>
              <a:t>Sobrepeso u obesidad</a:t>
            </a: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r>
              <a:rPr lang="es-ES_tradnl" sz="3000"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rPr>
              <a:t>Delgadez o bajo peso	 </a:t>
            </a: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endParaRPr lang="es-ES_tradnl" sz="3000">
              <a:effectLst>
                <a:outerShdw blurRad="38100" dist="38100" dir="2700000" algn="tl">
                  <a:srgbClr val="C0C0C0"/>
                </a:outerShdw>
              </a:effectLst>
              <a:latin typeface="Tahoma" charset="0"/>
            </a:endParaRPr>
          </a:p>
        </p:txBody>
      </p:sp>
    </p:spTree>
  </p:cSld>
  <p:clrMapOvr>
    <a:masterClrMapping/>
  </p:clrMapOvr>
  <p:transition spd="med"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89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89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89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389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389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389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389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389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389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389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389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3389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389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389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389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389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389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3389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389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389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389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389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389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8" dur="1000"/>
                                        <p:tgtEl>
                                          <p:spTgt spid="3389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389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389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389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389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389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2" dur="1000"/>
                                        <p:tgtEl>
                                          <p:spTgt spid="3389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4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3894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3894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33894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94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990600"/>
            <a:ext cx="7391400" cy="3200400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es-ES_tradnl" sz="3200" b="1">
                <a:solidFill>
                  <a:srgbClr val="CC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rPr>
              <a:t>TEMA Nº 2</a:t>
            </a:r>
          </a:p>
          <a:p>
            <a:pPr algn="ctr">
              <a:buFont typeface="Wingdings" pitchFamily="2" charset="2"/>
              <a:buNone/>
            </a:pPr>
            <a:endParaRPr lang="es-ES_tradnl" sz="1400" b="1">
              <a:solidFill>
                <a:srgbClr val="CC6600"/>
              </a:solidFill>
              <a:latin typeface="Tahoma" charset="0"/>
            </a:endParaRPr>
          </a:p>
          <a:p>
            <a:pPr algn="ctr">
              <a:buFont typeface="Wingdings" pitchFamily="2" charset="2"/>
              <a:buNone/>
            </a:pPr>
            <a:r>
              <a:rPr lang="es-ES_tradnl" sz="3200" b="1" u="sng">
                <a:solidFill>
                  <a:srgbClr val="CC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rPr>
              <a:t>ALIMENTACION SALUDABLE</a:t>
            </a:r>
          </a:p>
          <a:p>
            <a:pPr algn="ctr">
              <a:buFont typeface="Wingdings" pitchFamily="2" charset="2"/>
              <a:buNone/>
            </a:pPr>
            <a:endParaRPr lang="es-ES_tradnl" sz="1400" b="1" u="sng">
              <a:solidFill>
                <a:srgbClr val="CC66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charset="0"/>
            </a:endParaRPr>
          </a:p>
          <a:p>
            <a:pPr algn="ctr">
              <a:buFont typeface="Wingdings" pitchFamily="2" charset="2"/>
              <a:buNone/>
            </a:pPr>
            <a:endParaRPr lang="es-ES_tradnl" sz="1200" b="1" u="sng">
              <a:solidFill>
                <a:srgbClr val="CC66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charset="0"/>
            </a:endParaRPr>
          </a:p>
          <a:p>
            <a:pPr algn="ctr">
              <a:buFont typeface="Wingdings" pitchFamily="2" charset="2"/>
              <a:buNone/>
            </a:pPr>
            <a:r>
              <a:rPr lang="es-ES_tradnl">
                <a:solidFill>
                  <a:srgbClr val="CC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rPr>
              <a:t>“Consumir alimentos en variedad, cantidad y combinaciones adecuadas”</a:t>
            </a:r>
            <a:endParaRPr lang="es-ES">
              <a:solidFill>
                <a:srgbClr val="CC66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charset="0"/>
            </a:endParaRPr>
          </a:p>
        </p:txBody>
      </p:sp>
    </p:spTree>
  </p:cSld>
  <p:clrMapOvr>
    <a:masterClrMapping/>
  </p:clrMapOvr>
  <p:transition spd="med"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32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2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32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32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32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32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328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328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328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51" name="Rectangle 11"/>
          <p:cNvSpPr>
            <a:spLocks noChangeArrowheads="1"/>
          </p:cNvSpPr>
          <p:nvPr/>
        </p:nvSpPr>
        <p:spPr bwMode="auto">
          <a:xfrm>
            <a:off x="838200" y="1066800"/>
            <a:ext cx="7848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88900" indent="-88900" algn="ctr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r>
              <a:rPr lang="es-ES_tradnl" sz="3200" b="1">
                <a:latin typeface="Tahoma" charset="0"/>
              </a:rPr>
              <a:t>¿Es lo mismo hablar de Alimentación que de Nutrición?</a:t>
            </a:r>
            <a:endParaRPr lang="es-ES" sz="3200" b="1">
              <a:latin typeface="Tahoma" charset="0"/>
            </a:endParaRPr>
          </a:p>
        </p:txBody>
      </p:sp>
      <p:pic>
        <p:nvPicPr>
          <p:cNvPr id="240662" name="Picture 22" descr="alimentos_279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0400" y="2895600"/>
            <a:ext cx="3124200" cy="2647950"/>
          </a:xfrm>
          <a:prstGeom prst="rect">
            <a:avLst/>
          </a:prstGeom>
          <a:noFill/>
          <a:ln w="12700">
            <a:solidFill>
              <a:srgbClr val="FF6600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06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06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06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406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06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406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0651" grpId="0"/>
    </p:bldLst>
  </p:timing>
</p:sld>
</file>

<file path=ppt/theme/theme1.xml><?xml version="1.0" encoding="utf-8"?>
<a:theme xmlns:a="http://schemas.openxmlformats.org/drawingml/2006/main" name="unesco_cenan-1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unesco_cenan-1</Template>
  <TotalTime>15</TotalTime>
  <Words>1025</Words>
  <Application>Microsoft Office PowerPoint</Application>
  <PresentationFormat>Presentación en pantalla (4:3)</PresentationFormat>
  <Paragraphs>183</Paragraphs>
  <Slides>33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33</vt:i4>
      </vt:variant>
    </vt:vector>
  </HeadingPairs>
  <TitlesOfParts>
    <vt:vector size="34" baseType="lpstr">
      <vt:lpstr>unesco_cenan-1</vt:lpstr>
      <vt:lpstr>ALIMENTACION Y NUTRICION EN INSTITUCIONES EDUCATIVAS SALUDABLES</vt:lpstr>
      <vt:lpstr>Diapositiva 2</vt:lpstr>
      <vt:lpstr>FINALIDAD</vt:lpstr>
      <vt:lpstr>Diapositiva 4</vt:lpstr>
      <vt:lpstr>VALORACION NUTRICIONAL</vt:lpstr>
      <vt:lpstr>VALORACION NUTRICIONAL</vt:lpstr>
      <vt:lpstr>VALORACION NUTRICIONAL</vt:lpstr>
      <vt:lpstr>Diapositiva 8</vt:lpstr>
      <vt:lpstr>Diapositiva 9</vt:lpstr>
      <vt:lpstr>Diapositiva 10</vt:lpstr>
      <vt:lpstr>Diapositiva 11</vt:lpstr>
      <vt:lpstr>VALOR NUTRICIONAL DE LOS ALIMENTOS</vt:lpstr>
      <vt:lpstr>Diapositiva 13</vt:lpstr>
      <vt:lpstr>Diapositiva 14</vt:lpstr>
      <vt:lpstr>Combinación Básica para el Desayuno</vt:lpstr>
      <vt:lpstr>Combinación para el Almuerzo/Cena</vt:lpstr>
      <vt:lpstr>PROBLEMAS NUTRICIONALES  MAS  FRECUENTES EN EL COLOMBIA</vt:lpstr>
      <vt:lpstr>Diapositiva 18</vt:lpstr>
      <vt:lpstr>Diapositiva 19</vt:lpstr>
      <vt:lpstr>Diapositiva 20</vt:lpstr>
      <vt:lpstr>Diapositiva 21</vt:lpstr>
      <vt:lpstr>Diapositiva 22</vt:lpstr>
      <vt:lpstr>Las 10 Reglas de una Alimentación Balanceada</vt:lpstr>
      <vt:lpstr>Diapositiva 24</vt:lpstr>
      <vt:lpstr>REFRIGERIO ESCOLAR</vt:lpstr>
      <vt:lpstr>Diapositiva 26</vt:lpstr>
      <vt:lpstr>Diapositiva 27</vt:lpstr>
      <vt:lpstr>Diapositiva 28</vt:lpstr>
      <vt:lpstr>Diapositiva 29</vt:lpstr>
      <vt:lpstr>LAVADO DE MANOS CON AGUA Y JABON</vt:lpstr>
      <vt:lpstr>¿COMO DEBEMOS LAVARNOS LAS MANOS?</vt:lpstr>
      <vt:lpstr>HIGIENE Y CONSERVACIÓN DE LOS ALIMENTOS</vt:lpstr>
      <vt:lpstr>Diapositiva 33</vt:lpstr>
    </vt:vector>
  </TitlesOfParts>
  <Company>RevolucionUnattended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ALIMENTACION Y NUTRICION EN INSTITUCIONES EDUCATIVAS SALUDABLES</dc:title>
  <dc:creator>GUILLE</dc:creator>
  <cp:lastModifiedBy>GUILLE</cp:lastModifiedBy>
  <cp:revision>2</cp:revision>
  <dcterms:created xsi:type="dcterms:W3CDTF">2010-06-27T17:49:19Z</dcterms:created>
  <dcterms:modified xsi:type="dcterms:W3CDTF">2010-06-27T18:04:20Z</dcterms:modified>
</cp:coreProperties>
</file>